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53" autoAdjust="0"/>
  </p:normalViewPr>
  <p:slideViewPr>
    <p:cSldViewPr>
      <p:cViewPr varScale="1">
        <p:scale>
          <a:sx n="93" d="100"/>
          <a:sy n="93" d="100"/>
        </p:scale>
        <p:origin x="-207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A54D9-A29B-4E62-AF67-D09A3984518C}" type="datetimeFigureOut">
              <a:rPr lang="en-CA" smtClean="0"/>
              <a:t>2022-11-10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A73D4-BC3B-4654-8477-31E3B4807184}" type="slidenum">
              <a:rPr lang="en-CA" smtClean="0"/>
              <a:t>‹#›</a:t>
            </a:fld>
            <a:endParaRPr lang="en-CA"/>
          </a:p>
        </p:txBody>
      </p:sp>
    </p:spTree>
    <p:extLst>
      <p:ext uri="{BB962C8B-B14F-4D97-AF65-F5344CB8AC3E}">
        <p14:creationId xmlns:p14="http://schemas.microsoft.com/office/powerpoint/2010/main" val="365923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81A73D4-BC3B-4654-8477-31E3B4807184}" type="slidenum">
              <a:rPr lang="en-CA" smtClean="0"/>
              <a:t>1</a:t>
            </a:fld>
            <a:endParaRPr lang="en-CA"/>
          </a:p>
        </p:txBody>
      </p:sp>
    </p:spTree>
    <p:extLst>
      <p:ext uri="{BB962C8B-B14F-4D97-AF65-F5344CB8AC3E}">
        <p14:creationId xmlns:p14="http://schemas.microsoft.com/office/powerpoint/2010/main" val="36488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Fun fact #2: we found a bug in CS:GO.</a:t>
            </a:r>
          </a:p>
          <a:p>
            <a:endParaRPr lang="en-CA" dirty="0" smtClean="0"/>
          </a:p>
          <a:p>
            <a:r>
              <a:rPr lang="en-CA" dirty="0" smtClean="0"/>
              <a:t>CS:GO</a:t>
            </a:r>
            <a:r>
              <a:rPr lang="en-CA" baseline="0" dirty="0" smtClean="0"/>
              <a:t> re-uses visibility leaf filtering on the client side for occlusion culling as well as filtering outgoing updates </a:t>
            </a:r>
            <a:r>
              <a:rPr lang="en-CA" baseline="0" dirty="0" smtClean="0"/>
              <a:t>server-side</a:t>
            </a:r>
            <a:r>
              <a:rPr lang="en-CA" baseline="0" dirty="0" smtClean="0"/>
              <a:t>. It only accounts for the player’s AABB and not their gun. In some rare occasions, the gun can go missing as demonstrated in this example. Walking a little bit to the right causes the player and the gun to go missing… while the gun should </a:t>
            </a:r>
            <a:r>
              <a:rPr lang="en-CA" baseline="0" smtClean="0"/>
              <a:t>clearly </a:t>
            </a:r>
            <a:r>
              <a:rPr lang="en-CA" baseline="0" smtClean="0"/>
              <a:t>be </a:t>
            </a:r>
            <a:r>
              <a:rPr lang="en-CA" baseline="0" dirty="0" smtClean="0"/>
              <a:t>visible.</a:t>
            </a:r>
          </a:p>
          <a:p>
            <a:endParaRPr lang="en-CA" baseline="0" dirty="0" smtClean="0"/>
          </a:p>
          <a:p>
            <a:r>
              <a:rPr lang="en-CA" baseline="0" dirty="0" smtClean="0"/>
              <a:t>If they had just relied on </a:t>
            </a:r>
            <a:r>
              <a:rPr lang="en-CA" baseline="0" dirty="0" err="1" smtClean="0"/>
              <a:t>SauRay’s</a:t>
            </a:r>
            <a:r>
              <a:rPr lang="en-CA" baseline="0" dirty="0" smtClean="0"/>
              <a:t> server-side filtering, this would not have happened ;)</a:t>
            </a:r>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10</a:t>
            </a:fld>
            <a:endParaRPr lang="en-CA"/>
          </a:p>
        </p:txBody>
      </p:sp>
    </p:spTree>
    <p:extLst>
      <p:ext uri="{BB962C8B-B14F-4D97-AF65-F5344CB8AC3E}">
        <p14:creationId xmlns:p14="http://schemas.microsoft.com/office/powerpoint/2010/main" val="27449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look at some</a:t>
            </a:r>
            <a:r>
              <a:rPr lang="en-CA" baseline="0" dirty="0" smtClean="0"/>
              <a:t> performance and monetary costs. (Note the </a:t>
            </a:r>
            <a:r>
              <a:rPr lang="en-CA" baseline="0" dirty="0" err="1" smtClean="0"/>
              <a:t>perf</a:t>
            </a:r>
            <a:r>
              <a:rPr lang="en-CA" baseline="0" dirty="0" smtClean="0"/>
              <a:t> numbers are after some quick </a:t>
            </a:r>
            <a:r>
              <a:rPr lang="en-CA" baseline="0" dirty="0" err="1" smtClean="0"/>
              <a:t>bugfixes</a:t>
            </a:r>
            <a:r>
              <a:rPr lang="en-CA" baseline="0" dirty="0" smtClean="0"/>
              <a:t> and there’s a lot of room for speed-ups).</a:t>
            </a:r>
            <a:endParaRPr lang="en-CA" baseline="0" dirty="0"/>
          </a:p>
          <a:p>
            <a:endParaRPr lang="en-CA" baseline="0" dirty="0"/>
          </a:p>
          <a:p>
            <a:r>
              <a:rPr lang="en-CA" baseline="0" dirty="0" smtClean="0"/>
              <a:t>We observed that an RTX 2080Ti and a T4 Turing (which is close to a 2070 Super) can both host 2 64-tick servers simultaneously (e.g. a CS:GO and a TF2 server). Obviously the long term cost of owning a RTX 2080Ti on a commodity server is far lower than hosting in the cloud. However, if your </a:t>
            </a:r>
            <a:r>
              <a:rPr lang="en-CA" baseline="0" dirty="0" err="1" smtClean="0"/>
              <a:t>CloudOps</a:t>
            </a:r>
            <a:r>
              <a:rPr lang="en-CA" baseline="0" dirty="0" smtClean="0"/>
              <a:t> team is not allowing you to host yourself, you do have (expensive) options in the cloud. Longer term contracts do make this cheaper.</a:t>
            </a:r>
          </a:p>
          <a:p>
            <a:endParaRPr lang="en-CA" baseline="0" dirty="0" smtClean="0"/>
          </a:p>
          <a:p>
            <a:r>
              <a:rPr lang="en-CA" baseline="0" dirty="0" smtClean="0"/>
              <a:t>An RTX 2060 or a 3070Ti (laptop!) can also host a single 64-tick server. Now obviously we did the laptop benchmarks for fun as you probably won’t be using those for hosting a server long term. But it was good to get the numbers.</a:t>
            </a:r>
          </a:p>
        </p:txBody>
      </p:sp>
      <p:sp>
        <p:nvSpPr>
          <p:cNvPr id="4" name="Slide Number Placeholder 3"/>
          <p:cNvSpPr>
            <a:spLocks noGrp="1"/>
          </p:cNvSpPr>
          <p:nvPr>
            <p:ph type="sldNum" sz="quarter" idx="10"/>
          </p:nvPr>
        </p:nvSpPr>
        <p:spPr/>
        <p:txBody>
          <a:bodyPr/>
          <a:lstStyle/>
          <a:p>
            <a:fld id="{C81A73D4-BC3B-4654-8477-31E3B4807184}" type="slidenum">
              <a:rPr lang="en-CA" smtClean="0"/>
              <a:t>11</a:t>
            </a:fld>
            <a:endParaRPr lang="en-CA"/>
          </a:p>
        </p:txBody>
      </p:sp>
    </p:spTree>
    <p:extLst>
      <p:ext uri="{BB962C8B-B14F-4D97-AF65-F5344CB8AC3E}">
        <p14:creationId xmlns:p14="http://schemas.microsoft.com/office/powerpoint/2010/main" val="27449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some Do’s and</a:t>
            </a:r>
            <a:r>
              <a:rPr lang="en-CA" baseline="0" dirty="0" smtClean="0"/>
              <a:t> Don’ts for your </a:t>
            </a:r>
            <a:r>
              <a:rPr lang="en-CA" baseline="0" dirty="0" err="1" smtClean="0"/>
              <a:t>netcode</a:t>
            </a:r>
            <a:r>
              <a:rPr lang="en-CA" baseline="0" dirty="0" smtClean="0"/>
              <a:t> architects:</a:t>
            </a:r>
          </a:p>
          <a:p>
            <a:endParaRPr lang="en-CA" baseline="0" dirty="0" smtClean="0"/>
          </a:p>
          <a:p>
            <a:r>
              <a:rPr lang="en-CA" baseline="0" dirty="0" smtClean="0"/>
              <a:t>Do’s:</a:t>
            </a:r>
          </a:p>
          <a:p>
            <a:pPr marL="171450" indent="-171450">
              <a:buFont typeface="Arial" charset="0"/>
              <a:buChar char="•"/>
            </a:pPr>
            <a:r>
              <a:rPr lang="en-CA" baseline="0" dirty="0" smtClean="0"/>
              <a:t>Implement thin-client/server-authoritative architecture. We can deal with its absence somewhat. For instance, we can implement measures server-side to prevent clients from spamming the server with random frusta trying to break the algorithm. Or detect unfeasible player movement. However, generally speaking this is better to have.</a:t>
            </a:r>
          </a:p>
          <a:p>
            <a:pPr marL="171450" indent="-171450">
              <a:buFont typeface="Arial" charset="0"/>
              <a:buChar char="•"/>
            </a:pPr>
            <a:r>
              <a:rPr lang="en-CA" baseline="0" dirty="0" smtClean="0"/>
              <a:t>Scrutinize user-supplied data like frustum specifications. If folks </a:t>
            </a:r>
            <a:r>
              <a:rPr lang="en-CA" baseline="0" dirty="0" smtClean="0"/>
              <a:t>under-report </a:t>
            </a:r>
            <a:r>
              <a:rPr lang="en-CA" baseline="0" dirty="0" smtClean="0"/>
              <a:t>their frustum dimensions it places them at a disadvantage (causes popping in the periphery of their fields of view). If they try to over-report those dimensions, they can be checked against reasonable maximums server-side and rejected. In all our integrations – Q2, TF2, CS:GO – we did not have access to such information server-side. We simply assumed a </a:t>
            </a:r>
            <a:r>
              <a:rPr lang="en-CA" baseline="0" dirty="0" smtClean="0"/>
              <a:t>16:9 </a:t>
            </a:r>
            <a:r>
              <a:rPr lang="en-CA" baseline="0" dirty="0" smtClean="0"/>
              <a:t>aspect ratio </a:t>
            </a:r>
            <a:r>
              <a:rPr lang="en-CA" baseline="0" dirty="0" smtClean="0"/>
              <a:t>maximum (width-height-ratio </a:t>
            </a:r>
            <a:r>
              <a:rPr lang="en-CA" baseline="0" dirty="0" smtClean="0"/>
              <a:t>of 1.77778) and a y-FOV of 106 degrees Celsius for CS:GO and 90 degrees Celsius for Quake2.</a:t>
            </a:r>
          </a:p>
          <a:p>
            <a:pPr marL="171450" indent="-171450">
              <a:buFont typeface="Arial" charset="0"/>
              <a:buChar char="•"/>
            </a:pPr>
            <a:r>
              <a:rPr lang="en-CA" baseline="0" dirty="0" smtClean="0"/>
              <a:t>You can use non-conservative geometry simplification. Generally speaking, lower triangle counts usually mean faster ray-tracing (not always as bad BVHs can be created via decimation and slow things down but that is rare). Use this to your advantage. You can also get rid of small </a:t>
            </a:r>
            <a:r>
              <a:rPr lang="en-CA" baseline="0" dirty="0" err="1" smtClean="0"/>
              <a:t>occluders</a:t>
            </a:r>
            <a:r>
              <a:rPr lang="en-CA" baseline="0" dirty="0" smtClean="0"/>
              <a:t>. If it’s too small for them to hide behind, chances are you don’t need them.</a:t>
            </a:r>
          </a:p>
          <a:p>
            <a:pPr marL="171450" indent="-171450">
              <a:buFont typeface="Arial" charset="0"/>
              <a:buChar char="•"/>
            </a:pPr>
            <a:r>
              <a:rPr lang="en-CA" baseline="0" dirty="0" smtClean="0"/>
              <a:t>Be mindful of side channels: </a:t>
            </a:r>
          </a:p>
          <a:p>
            <a:pPr marL="628650" lvl="1" indent="-171450">
              <a:buFont typeface="Arial" charset="0"/>
              <a:buChar char="•"/>
            </a:pPr>
            <a:r>
              <a:rPr lang="en-CA" baseline="0" dirty="0" smtClean="0"/>
              <a:t>Obfuscate and randomize sound origins as they go out. As the recipient gets further and further away, the randomization can increase without impacting sound </a:t>
            </a:r>
            <a:r>
              <a:rPr lang="en-CA" baseline="0" dirty="0" err="1" smtClean="0"/>
              <a:t>spatialization</a:t>
            </a:r>
            <a:r>
              <a:rPr lang="en-CA" baseline="0" dirty="0" smtClean="0"/>
              <a:t>. Better yet, stream audio. They cannot defeat that.</a:t>
            </a:r>
          </a:p>
          <a:p>
            <a:pPr marL="628650" lvl="1" indent="-171450">
              <a:buFont typeface="Arial" charset="0"/>
              <a:buChar char="•"/>
            </a:pPr>
            <a:r>
              <a:rPr lang="en-CA" baseline="0" dirty="0" smtClean="0"/>
              <a:t>Trace projectiles (or even vehicles) related to players. If they can’t see them, don’t transmit them. You can also create spheres that can be associated with gunshot point lights. If the sphere is not visible, don’t send out the gun shot point light.</a:t>
            </a:r>
          </a:p>
          <a:p>
            <a:pPr marL="0" lvl="0" indent="0">
              <a:buFont typeface="Arial" charset="0"/>
              <a:buNone/>
            </a:pPr>
            <a:endParaRPr lang="en-CA" baseline="0" dirty="0" smtClean="0"/>
          </a:p>
          <a:p>
            <a:pPr marL="0" lvl="0" indent="0">
              <a:buFont typeface="Arial" charset="0"/>
              <a:buNone/>
            </a:pPr>
            <a:r>
              <a:rPr lang="en-CA" baseline="0" dirty="0" smtClean="0"/>
              <a:t>Don’t:</a:t>
            </a:r>
          </a:p>
          <a:p>
            <a:pPr marL="171450" lvl="0" indent="-171450">
              <a:buFont typeface="Arial" charset="0"/>
              <a:buChar char="•"/>
            </a:pPr>
            <a:r>
              <a:rPr lang="en-CA" baseline="0" dirty="0" smtClean="0"/>
              <a:t>Always assume player data to be always available. Pack </a:t>
            </a:r>
            <a:r>
              <a:rPr lang="en-CA" baseline="0" dirty="0" smtClean="0"/>
              <a:t>additional </a:t>
            </a:r>
            <a:r>
              <a:rPr lang="en-CA" baseline="0" dirty="0" smtClean="0"/>
              <a:t>origin information when necessary (</a:t>
            </a:r>
            <a:r>
              <a:rPr lang="en-CA" baseline="0" dirty="0" err="1" smtClean="0"/>
              <a:t>i.e</a:t>
            </a:r>
            <a:r>
              <a:rPr lang="en-CA" baseline="0" dirty="0" smtClean="0"/>
              <a:t> sound positions).</a:t>
            </a:r>
          </a:p>
          <a:p>
            <a:pPr marL="171450" lvl="0" indent="-171450">
              <a:buFont typeface="Arial" charset="0"/>
              <a:buChar char="•"/>
            </a:pPr>
            <a:r>
              <a:rPr lang="en-CA" baseline="0" dirty="0" smtClean="0"/>
              <a:t>Don’t send more data than necessary. If you’re sending a pin that is going to be displayed on a 2D radar, don’t send the full 3D position. Limit yourself to </a:t>
            </a:r>
            <a:r>
              <a:rPr lang="en-CA" baseline="0" dirty="0" smtClean="0"/>
              <a:t>2D </a:t>
            </a:r>
            <a:r>
              <a:rPr lang="en-CA" baseline="0" dirty="0" smtClean="0"/>
              <a:t>information. This was a particular issue with our CS:GO integration as radar pins were sent out in 3D. We could only laterally randomize those locations as the elevation mattered: it showed whether a player was above, below or at your elevation. We also could not randomize more or less based on </a:t>
            </a:r>
            <a:r>
              <a:rPr lang="en-CA" baseline="0" dirty="0" smtClean="0"/>
              <a:t>distance to recipient </a:t>
            </a:r>
            <a:r>
              <a:rPr lang="en-CA" baseline="0" dirty="0" smtClean="0"/>
              <a:t>as these pins were broadcasted out to everyone. Sigh.</a:t>
            </a:r>
          </a:p>
        </p:txBody>
      </p:sp>
      <p:sp>
        <p:nvSpPr>
          <p:cNvPr id="4" name="Slide Number Placeholder 3"/>
          <p:cNvSpPr>
            <a:spLocks noGrp="1"/>
          </p:cNvSpPr>
          <p:nvPr>
            <p:ph type="sldNum" sz="quarter" idx="10"/>
          </p:nvPr>
        </p:nvSpPr>
        <p:spPr/>
        <p:txBody>
          <a:bodyPr/>
          <a:lstStyle/>
          <a:p>
            <a:fld id="{C81A73D4-BC3B-4654-8477-31E3B4807184}" type="slidenum">
              <a:rPr lang="en-CA" smtClean="0"/>
              <a:t>12</a:t>
            </a:fld>
            <a:endParaRPr lang="en-CA"/>
          </a:p>
        </p:txBody>
      </p:sp>
    </p:spTree>
    <p:extLst>
      <p:ext uri="{BB962C8B-B14F-4D97-AF65-F5344CB8AC3E}">
        <p14:creationId xmlns:p14="http://schemas.microsoft.com/office/powerpoint/2010/main" val="27449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13</a:t>
            </a:fld>
            <a:endParaRPr lang="en-CA"/>
          </a:p>
        </p:txBody>
      </p:sp>
    </p:spTree>
    <p:extLst>
      <p:ext uri="{BB962C8B-B14F-4D97-AF65-F5344CB8AC3E}">
        <p14:creationId xmlns:p14="http://schemas.microsoft.com/office/powerpoint/2010/main" val="27449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14</a:t>
            </a:fld>
            <a:endParaRPr lang="en-CA"/>
          </a:p>
        </p:txBody>
      </p:sp>
    </p:spTree>
    <p:extLst>
      <p:ext uri="{BB962C8B-B14F-4D97-AF65-F5344CB8AC3E}">
        <p14:creationId xmlns:p14="http://schemas.microsoft.com/office/powerpoint/2010/main" val="27449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what is </a:t>
            </a:r>
            <a:r>
              <a:rPr lang="en-CA" dirty="0" err="1" smtClean="0"/>
              <a:t>SauRay</a:t>
            </a:r>
            <a:r>
              <a:rPr lang="en-CA" dirty="0" smtClean="0"/>
              <a:t>? It is a server-side hardware-</a:t>
            </a:r>
            <a:r>
              <a:rPr lang="en-CA" dirty="0" err="1" smtClean="0"/>
              <a:t>raytracing</a:t>
            </a:r>
            <a:r>
              <a:rPr lang="en-CA" baseline="0" dirty="0" smtClean="0"/>
              <a:t> anti-</a:t>
            </a:r>
            <a:r>
              <a:rPr lang="en-CA" baseline="0" dirty="0" err="1" smtClean="0"/>
              <a:t>wallhack</a:t>
            </a:r>
            <a:r>
              <a:rPr lang="en-CA" baseline="0" dirty="0" smtClean="0"/>
              <a:t> solution.</a:t>
            </a:r>
          </a:p>
          <a:p>
            <a:r>
              <a:rPr lang="en-CA" baseline="0" dirty="0" smtClean="0"/>
              <a:t>What does that mean? It means that it is a middleware that runs on a game server that has a </a:t>
            </a:r>
            <a:r>
              <a:rPr lang="en-CA" baseline="0" dirty="0" err="1" smtClean="0"/>
              <a:t>raytracing</a:t>
            </a:r>
            <a:r>
              <a:rPr lang="en-CA" baseline="0" dirty="0" smtClean="0"/>
              <a:t> GPU.</a:t>
            </a:r>
          </a:p>
          <a:p>
            <a:r>
              <a:rPr lang="en-CA" baseline="0" dirty="0" smtClean="0"/>
              <a:t>What does it do? It renders a visibility focused version of each client’s frustum at low resolution in a smart manner.</a:t>
            </a:r>
            <a:br>
              <a:rPr lang="en-CA" baseline="0" dirty="0" smtClean="0"/>
            </a:br>
            <a:endParaRPr lang="en-CA" baseline="0" dirty="0" smtClean="0"/>
          </a:p>
          <a:p>
            <a:r>
              <a:rPr lang="en-CA" baseline="0" dirty="0" smtClean="0"/>
              <a:t>Visibility focused because: we’re not doing this for eye-candy. We’ve just determining pairwise visibility between players.</a:t>
            </a:r>
          </a:p>
          <a:p>
            <a:r>
              <a:rPr lang="en-CA" baseline="0" dirty="0" smtClean="0"/>
              <a:t>Low resolution because: the ray budget is not infinite.</a:t>
            </a:r>
          </a:p>
          <a:p>
            <a:r>
              <a:rPr lang="en-CA" baseline="0" dirty="0" smtClean="0"/>
              <a:t>Smart manner because: when the ray budget is not infinite, you have to be smart about how you spend your rays. You have to try and target them towards where they matter (i.e. where player geometry is or where it’s likely to leave an imprint … especially when resolution is low)</a:t>
            </a:r>
          </a:p>
          <a:p>
            <a:endParaRPr lang="en-CA" dirty="0" smtClean="0"/>
          </a:p>
          <a:p>
            <a:r>
              <a:rPr lang="en-CA" dirty="0" smtClean="0"/>
              <a:t>It can</a:t>
            </a:r>
            <a:r>
              <a:rPr lang="en-CA" baseline="0" dirty="0" smtClean="0"/>
              <a:t> account for all client-side rendering effects. Whatever is renderer on client-side, we can replicate server-side. Do you have shadow maps? That is </a:t>
            </a:r>
            <a:r>
              <a:rPr lang="en-CA" baseline="0" dirty="0" err="1" smtClean="0"/>
              <a:t>raytraced</a:t>
            </a:r>
            <a:r>
              <a:rPr lang="en-CA" baseline="0" dirty="0" smtClean="0"/>
              <a:t> shadows for us. Voxel-based AO? That is RTAO for us. Cone-traced indirect diffuse? </a:t>
            </a:r>
            <a:r>
              <a:rPr lang="en-CA" baseline="0" dirty="0" err="1" smtClean="0"/>
              <a:t>Lambertian</a:t>
            </a:r>
            <a:r>
              <a:rPr lang="en-CA" baseline="0" dirty="0" smtClean="0"/>
              <a:t> BSDF sampling for us. Voxel based reflections? That is </a:t>
            </a:r>
            <a:r>
              <a:rPr lang="en-CA" baseline="0" dirty="0" err="1" smtClean="0"/>
              <a:t>raytraced</a:t>
            </a:r>
            <a:r>
              <a:rPr lang="en-CA" baseline="0" dirty="0" smtClean="0"/>
              <a:t> reflections for us. And the list goes on.</a:t>
            </a:r>
          </a:p>
          <a:p>
            <a:endParaRPr lang="en-CA" baseline="0" dirty="0" smtClean="0"/>
          </a:p>
          <a:p>
            <a:r>
              <a:rPr lang="en-CA" dirty="0" smtClean="0"/>
              <a:t>It creates</a:t>
            </a:r>
            <a:r>
              <a:rPr lang="en-CA" baseline="0" dirty="0" smtClean="0"/>
              <a:t> a visibility matrix which is a square matrix of ones and zeroes. Basically says who can see who. Note that this matrix is not symmetric (player A not seeing player B doesn’t mean player B can’t see player A). Also note that we store a history of visibility so each cell is a bunch of zeroes and ones potentially.</a:t>
            </a:r>
          </a:p>
          <a:p>
            <a:endParaRPr lang="en-CA" baseline="0" dirty="0" smtClean="0"/>
          </a:p>
          <a:p>
            <a:r>
              <a:rPr lang="en-CA" baseline="0" dirty="0" smtClean="0"/>
              <a:t>This matrix is provided to the game server loop for filtering outgoing updates. If player A can’t see player B, player A doesn’t get player B’s updates.</a:t>
            </a:r>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2</a:t>
            </a:fld>
            <a:endParaRPr lang="en-CA"/>
          </a:p>
        </p:txBody>
      </p:sp>
    </p:spTree>
    <p:extLst>
      <p:ext uri="{BB962C8B-B14F-4D97-AF65-F5344CB8AC3E}">
        <p14:creationId xmlns:p14="http://schemas.microsoft.com/office/powerpoint/2010/main" val="15044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It’s important to note some prior work.</a:t>
            </a:r>
          </a:p>
          <a:p>
            <a:endParaRPr lang="en-CA" dirty="0" smtClean="0"/>
          </a:p>
          <a:p>
            <a:r>
              <a:rPr lang="en-CA" dirty="0" err="1" smtClean="0"/>
              <a:t>Valorant’s</a:t>
            </a:r>
            <a:r>
              <a:rPr lang="en-CA" dirty="0" smtClean="0"/>
              <a:t> Fog of War (1</a:t>
            </a:r>
            <a:r>
              <a:rPr lang="en-CA" baseline="30000" dirty="0" smtClean="0"/>
              <a:t>st</a:t>
            </a:r>
            <a:r>
              <a:rPr lang="en-CA" dirty="0" smtClean="0"/>
              <a:t> iteration</a:t>
            </a:r>
            <a:r>
              <a:rPr lang="en-CA" baseline="0" dirty="0" smtClean="0"/>
              <a:t>) is one notable attempt. They had too many false negatives and ultimately had to switch to a </a:t>
            </a:r>
            <a:r>
              <a:rPr lang="en-CA" baseline="0" dirty="0" err="1" smtClean="0"/>
              <a:t>floodfill</a:t>
            </a:r>
            <a:r>
              <a:rPr lang="en-CA" baseline="0" dirty="0" smtClean="0"/>
              <a:t> PVS (Potentially Visible Set) approach. PVS approaches are traditional and not very effective.</a:t>
            </a:r>
          </a:p>
          <a:p>
            <a:endParaRPr lang="en-CA" baseline="0" dirty="0" smtClean="0"/>
          </a:p>
          <a:p>
            <a:r>
              <a:rPr lang="en-CA" baseline="0" dirty="0" err="1" smtClean="0"/>
              <a:t>CornerCulling</a:t>
            </a:r>
            <a:r>
              <a:rPr lang="en-CA" baseline="0" dirty="0" smtClean="0"/>
              <a:t> was a community effort developed by Andrew </a:t>
            </a:r>
            <a:r>
              <a:rPr lang="en-CA" baseline="0" dirty="0" err="1" smtClean="0"/>
              <a:t>Luo</a:t>
            </a:r>
            <a:r>
              <a:rPr lang="en-CA" baseline="0" dirty="0" smtClean="0"/>
              <a:t>-Huang and Robert at Classic Community which was inspired by Fog of War’s 1</a:t>
            </a:r>
            <a:r>
              <a:rPr lang="en-CA" baseline="30000" dirty="0" smtClean="0"/>
              <a:t>st</a:t>
            </a:r>
            <a:r>
              <a:rPr lang="en-CA" baseline="0" dirty="0" smtClean="0"/>
              <a:t> iteration. Andrew is now developing </a:t>
            </a:r>
            <a:r>
              <a:rPr lang="en-CA" baseline="0" dirty="0" err="1" smtClean="0"/>
              <a:t>Anticheat</a:t>
            </a:r>
            <a:r>
              <a:rPr lang="en-CA" baseline="0" dirty="0" smtClean="0"/>
              <a:t> solutions for Rainbow Six: Siege at </a:t>
            </a:r>
            <a:r>
              <a:rPr lang="en-CA" baseline="0" dirty="0" err="1" smtClean="0"/>
              <a:t>Ubisoft</a:t>
            </a:r>
            <a:r>
              <a:rPr lang="en-CA" baseline="0" dirty="0" smtClean="0"/>
              <a:t>. It is currently largely unmaintained and suffered from largely the same issues as </a:t>
            </a:r>
            <a:r>
              <a:rPr lang="en-CA" baseline="0" dirty="0" err="1" smtClean="0"/>
              <a:t>Valorant’s</a:t>
            </a:r>
            <a:r>
              <a:rPr lang="en-CA" baseline="0" dirty="0" smtClean="0"/>
              <a:t> Fog of War.</a:t>
            </a:r>
          </a:p>
          <a:p>
            <a:endParaRPr lang="en-CA" baseline="0" dirty="0" smtClean="0"/>
          </a:p>
          <a:p>
            <a:r>
              <a:rPr lang="en-CA" baseline="0" dirty="0" smtClean="0"/>
              <a:t>An attempt largely predating both is </a:t>
            </a:r>
            <a:r>
              <a:rPr lang="en-CA" baseline="0" dirty="0" err="1" smtClean="0"/>
              <a:t>SourceMod</a:t>
            </a:r>
            <a:r>
              <a:rPr lang="en-CA" baseline="0" dirty="0" smtClean="0"/>
              <a:t> </a:t>
            </a:r>
            <a:r>
              <a:rPr lang="en-CA" baseline="0" dirty="0" err="1" smtClean="0"/>
              <a:t>Anticheat</a:t>
            </a:r>
            <a:r>
              <a:rPr lang="en-CA" baseline="0" dirty="0" smtClean="0"/>
              <a:t> (SMAC). It is for Source games only and used ray-tracing utilities provided by the Source engine. Largely suffered from the same issues as the previously mentioned and is unmaintained.</a:t>
            </a:r>
          </a:p>
          <a:p>
            <a:endParaRPr lang="en-CA" baseline="0" dirty="0" smtClean="0"/>
          </a:p>
          <a:p>
            <a:r>
              <a:rPr lang="en-CA" baseline="0" dirty="0" smtClean="0"/>
              <a:t>There are same </a:t>
            </a:r>
            <a:r>
              <a:rPr lang="en-CA" baseline="0" dirty="0" err="1" smtClean="0"/>
              <a:t>paywalled</a:t>
            </a:r>
            <a:r>
              <a:rPr lang="en-CA" baseline="0" dirty="0" smtClean="0"/>
              <a:t> stuff from Russia and the only folks aware of them are those who have purchased them. Can’t possibly be much better that the above.</a:t>
            </a:r>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3</a:t>
            </a:fld>
            <a:endParaRPr lang="en-CA"/>
          </a:p>
        </p:txBody>
      </p:sp>
    </p:spTree>
    <p:extLst>
      <p:ext uri="{BB962C8B-B14F-4D97-AF65-F5344CB8AC3E}">
        <p14:creationId xmlns:p14="http://schemas.microsoft.com/office/powerpoint/2010/main" val="31241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what are the issues precisely?</a:t>
            </a:r>
          </a:p>
          <a:p>
            <a:endParaRPr lang="en-CA" dirty="0" smtClean="0"/>
          </a:p>
          <a:p>
            <a:r>
              <a:rPr lang="en-CA" dirty="0" smtClean="0"/>
              <a:t>They</a:t>
            </a:r>
            <a:r>
              <a:rPr lang="en-CA" baseline="0" dirty="0" smtClean="0"/>
              <a:t> are all tracing CPU-side and ray budgets are extremely tight.</a:t>
            </a:r>
          </a:p>
          <a:p>
            <a:r>
              <a:rPr lang="en-CA" baseline="0" dirty="0" smtClean="0"/>
              <a:t>In some cases – such as </a:t>
            </a:r>
            <a:r>
              <a:rPr lang="en-CA" baseline="0" dirty="0" err="1" smtClean="0"/>
              <a:t>CornerCulling</a:t>
            </a:r>
            <a:r>
              <a:rPr lang="en-CA" baseline="0" dirty="0" smtClean="0"/>
              <a:t> – scene representation is done using large conservative cuboids that can cause false negatives and popping.</a:t>
            </a:r>
          </a:p>
          <a:p>
            <a:r>
              <a:rPr lang="en-CA" baseline="0" dirty="0" smtClean="0"/>
              <a:t>They all at most checked for 8 corners on any given player. Even in SMAC’s case where there is some semblance of ‘projecting’ the corners forward with velocity, this is still too low to account for many visibility scenarios. A player’s thigh or torso might be visible. The visibility of a tiniest part of a body through the narrowest slits in geometry can modify an enemy’s behaviour (and cues like this are of utmost importance in competitive play).</a:t>
            </a:r>
          </a:p>
          <a:p>
            <a:endParaRPr lang="en-CA" baseline="0" dirty="0" smtClean="0"/>
          </a:p>
          <a:p>
            <a:r>
              <a:rPr lang="en-CA" baseline="0" dirty="0" smtClean="0"/>
              <a:t>They also have no chance of accounting for complex visibility scenarios like someone’s shadow appearing in a mirror through a hole in the wall. A scenario like that is possible in something like </a:t>
            </a:r>
            <a:r>
              <a:rPr lang="en-CA" baseline="0" dirty="0" err="1" smtClean="0"/>
              <a:t>Fortnite</a:t>
            </a:r>
            <a:r>
              <a:rPr lang="en-CA" baseline="0" dirty="0" smtClean="0"/>
              <a:t> RTX.</a:t>
            </a:r>
          </a:p>
          <a:p>
            <a:endParaRPr lang="en-CA" baseline="0" dirty="0" smtClean="0"/>
          </a:p>
          <a:p>
            <a:r>
              <a:rPr lang="en-CA" baseline="0" dirty="0" smtClean="0"/>
              <a:t>What is our final verdict? Not enough horsepower to properly solve the problem.</a:t>
            </a:r>
          </a:p>
        </p:txBody>
      </p:sp>
      <p:sp>
        <p:nvSpPr>
          <p:cNvPr id="4" name="Slide Number Placeholder 3"/>
          <p:cNvSpPr>
            <a:spLocks noGrp="1"/>
          </p:cNvSpPr>
          <p:nvPr>
            <p:ph type="sldNum" sz="quarter" idx="10"/>
          </p:nvPr>
        </p:nvSpPr>
        <p:spPr/>
        <p:txBody>
          <a:bodyPr/>
          <a:lstStyle/>
          <a:p>
            <a:fld id="{C81A73D4-BC3B-4654-8477-31E3B4807184}" type="slidenum">
              <a:rPr lang="en-CA" smtClean="0"/>
              <a:t>4</a:t>
            </a:fld>
            <a:endParaRPr lang="en-CA"/>
          </a:p>
        </p:txBody>
      </p:sp>
    </p:spTree>
    <p:extLst>
      <p:ext uri="{BB962C8B-B14F-4D97-AF65-F5344CB8AC3E}">
        <p14:creationId xmlns:p14="http://schemas.microsoft.com/office/powerpoint/2010/main" val="406235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what</a:t>
            </a:r>
            <a:r>
              <a:rPr lang="en-CA" baseline="0" dirty="0" smtClean="0"/>
              <a:t> is our solution?</a:t>
            </a:r>
          </a:p>
          <a:p>
            <a:endParaRPr lang="en-CA" baseline="0" dirty="0" smtClean="0"/>
          </a:p>
          <a:p>
            <a:r>
              <a:rPr lang="en-CA" baseline="0" dirty="0" smtClean="0"/>
              <a:t>Just throw a T4 Turing small form factor card at the blade and problem solved… right?</a:t>
            </a:r>
          </a:p>
        </p:txBody>
      </p:sp>
      <p:sp>
        <p:nvSpPr>
          <p:cNvPr id="4" name="Slide Number Placeholder 3"/>
          <p:cNvSpPr>
            <a:spLocks noGrp="1"/>
          </p:cNvSpPr>
          <p:nvPr>
            <p:ph type="sldNum" sz="quarter" idx="10"/>
          </p:nvPr>
        </p:nvSpPr>
        <p:spPr/>
        <p:txBody>
          <a:bodyPr/>
          <a:lstStyle/>
          <a:p>
            <a:fld id="{C81A73D4-BC3B-4654-8477-31E3B4807184}" type="slidenum">
              <a:rPr lang="en-CA" smtClean="0"/>
              <a:t>5</a:t>
            </a:fld>
            <a:endParaRPr lang="en-CA"/>
          </a:p>
        </p:txBody>
      </p:sp>
    </p:spTree>
    <p:extLst>
      <p:ext uri="{BB962C8B-B14F-4D97-AF65-F5344CB8AC3E}">
        <p14:creationId xmlns:p14="http://schemas.microsoft.com/office/powerpoint/2010/main" val="30641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not quite…</a:t>
            </a:r>
          </a:p>
          <a:p>
            <a:endParaRPr lang="en-CA" dirty="0" smtClean="0"/>
          </a:p>
          <a:p>
            <a:r>
              <a:rPr lang="en-CA" dirty="0" smtClean="0"/>
              <a:t>Having a T4 Turing means ray budgets</a:t>
            </a:r>
            <a:r>
              <a:rPr lang="en-CA" baseline="0" dirty="0" smtClean="0"/>
              <a:t> are higher. But not infinite. You still need to be smart about how you spend your rays. You need to be informed by graphics techniques such as:</a:t>
            </a:r>
          </a:p>
          <a:p>
            <a:endParaRPr lang="en-CA" baseline="0" dirty="0" smtClean="0"/>
          </a:p>
          <a:p>
            <a:pPr marL="171450" indent="-171450">
              <a:buFont typeface="Arial" charset="0"/>
              <a:buChar char="•"/>
            </a:pPr>
            <a:r>
              <a:rPr lang="en-CA" baseline="0" dirty="0" smtClean="0"/>
              <a:t>Selective super sampling: imagine a game where you have 150 players and player resolution can’t exceed 80x80. If players are going beyond a certain distance, you need to redirect more rays towards where they are or where they might be leaving imprints (i.e. shadows).</a:t>
            </a:r>
          </a:p>
          <a:p>
            <a:pPr marL="171450" indent="-171450">
              <a:buFont typeface="Arial" charset="0"/>
              <a:buChar char="•"/>
            </a:pPr>
            <a:endParaRPr lang="en-CA" baseline="0" dirty="0" smtClean="0"/>
          </a:p>
          <a:p>
            <a:pPr marL="0" indent="0">
              <a:buFont typeface="Arial" charset="0"/>
              <a:buNone/>
            </a:pPr>
            <a:r>
              <a:rPr lang="en-CA" baseline="0" dirty="0" smtClean="0"/>
              <a:t>You also need forward projection of player geometry. What do we mean by that? Clip the player’s velocity against the environment and take replicas of their geometry and concatenate them along that clipped velocity vector.</a:t>
            </a:r>
          </a:p>
          <a:p>
            <a:pPr marL="0" indent="0">
              <a:buFont typeface="Arial" charset="0"/>
              <a:buNone/>
            </a:pPr>
            <a:r>
              <a:rPr lang="en-CA" baseline="0" dirty="0" smtClean="0"/>
              <a:t>Why do we need this?</a:t>
            </a:r>
          </a:p>
          <a:p>
            <a:pPr marL="0" indent="0">
              <a:buFont typeface="Arial" charset="0"/>
              <a:buNone/>
            </a:pPr>
            <a:endParaRPr lang="en-CA" baseline="0" dirty="0" smtClean="0"/>
          </a:p>
          <a:p>
            <a:pPr marL="171450" indent="-171450">
              <a:buFont typeface="Arial" charset="0"/>
              <a:buChar char="•"/>
            </a:pPr>
            <a:r>
              <a:rPr lang="en-CA" baseline="0" dirty="0" smtClean="0"/>
              <a:t>Players may be running too fast across a narrow slit in the wall and may be missed. This gets exacerbated by lower tick rates relative to that velocity.</a:t>
            </a:r>
          </a:p>
          <a:p>
            <a:pPr marL="171450" indent="-171450">
              <a:buFont typeface="Arial" charset="0"/>
              <a:buChar char="•"/>
            </a:pPr>
            <a:r>
              <a:rPr lang="en-CA" baseline="0" dirty="0" err="1" smtClean="0"/>
              <a:t>SauRay</a:t>
            </a:r>
            <a:r>
              <a:rPr lang="en-CA" baseline="0" dirty="0" smtClean="0"/>
              <a:t> itself may be behind. What do we mean by this? In all of our integrations so far, we’ve had </a:t>
            </a:r>
            <a:r>
              <a:rPr lang="en-CA" baseline="0" dirty="0" err="1" smtClean="0"/>
              <a:t>SauRay</a:t>
            </a:r>
            <a:r>
              <a:rPr lang="en-CA" baseline="0" dirty="0" smtClean="0"/>
              <a:t> run parallel to the server in order to avoid adding its cost to the server game loop. This causes </a:t>
            </a:r>
            <a:r>
              <a:rPr lang="en-CA" baseline="0" dirty="0" err="1" smtClean="0"/>
              <a:t>SauRay</a:t>
            </a:r>
            <a:r>
              <a:rPr lang="en-CA" baseline="0" dirty="0" smtClean="0"/>
              <a:t> to be one frame behind the server at all times. As a result in needs to peek into the future in order to see what is going to be immediately visible and transmit that ahead of time. Again, with lower </a:t>
            </a:r>
            <a:r>
              <a:rPr lang="en-CA" baseline="0" dirty="0" err="1" smtClean="0"/>
              <a:t>tickrate</a:t>
            </a:r>
            <a:r>
              <a:rPr lang="en-CA" baseline="0" dirty="0" smtClean="0"/>
              <a:t> this becomes an even bigger necessity.</a:t>
            </a:r>
          </a:p>
          <a:p>
            <a:pPr marL="0" indent="0">
              <a:buFont typeface="Arial" charset="0"/>
              <a:buNone/>
            </a:pPr>
            <a:endParaRPr lang="en-CA" baseline="0" dirty="0" smtClean="0"/>
          </a:p>
          <a:p>
            <a:pPr marL="0" indent="0">
              <a:buFont typeface="Arial" charset="0"/>
              <a:buNone/>
            </a:pPr>
            <a:r>
              <a:rPr lang="en-CA" baseline="0" dirty="0" smtClean="0"/>
              <a:t>Quake II which has a standard </a:t>
            </a:r>
            <a:r>
              <a:rPr lang="en-CA" baseline="0" dirty="0" err="1" smtClean="0"/>
              <a:t>tickrate</a:t>
            </a:r>
            <a:r>
              <a:rPr lang="en-CA" baseline="0" dirty="0" smtClean="0"/>
              <a:t> of 10 really necessitates this.</a:t>
            </a:r>
          </a:p>
        </p:txBody>
      </p:sp>
      <p:sp>
        <p:nvSpPr>
          <p:cNvPr id="4" name="Slide Number Placeholder 3"/>
          <p:cNvSpPr>
            <a:spLocks noGrp="1"/>
          </p:cNvSpPr>
          <p:nvPr>
            <p:ph type="sldNum" sz="quarter" idx="10"/>
          </p:nvPr>
        </p:nvSpPr>
        <p:spPr/>
        <p:txBody>
          <a:bodyPr/>
          <a:lstStyle/>
          <a:p>
            <a:fld id="{C81A73D4-BC3B-4654-8477-31E3B4807184}" type="slidenum">
              <a:rPr lang="en-CA" smtClean="0"/>
              <a:t>6</a:t>
            </a:fld>
            <a:endParaRPr lang="en-CA"/>
          </a:p>
        </p:txBody>
      </p:sp>
    </p:spTree>
    <p:extLst>
      <p:ext uri="{BB962C8B-B14F-4D97-AF65-F5344CB8AC3E}">
        <p14:creationId xmlns:p14="http://schemas.microsoft.com/office/powerpoint/2010/main" val="367547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Everything we’ve said so far about player</a:t>
            </a:r>
            <a:r>
              <a:rPr lang="en-CA" baseline="0" dirty="0" smtClean="0"/>
              <a:t> geometry applies to viewers as well.</a:t>
            </a:r>
          </a:p>
          <a:p>
            <a:endParaRPr lang="en-CA" baseline="0" dirty="0" smtClean="0"/>
          </a:p>
          <a:p>
            <a:r>
              <a:rPr lang="en-CA" baseline="0" dirty="0" smtClean="0"/>
              <a:t>Viewers need to peek into the future for pretty much the same reasons.</a:t>
            </a:r>
          </a:p>
          <a:p>
            <a:r>
              <a:rPr lang="en-CA" baseline="0" dirty="0" smtClean="0"/>
              <a:t>A viewer may be dashing across a narrow slit in the wall – in which someone may be hiding – and miss them.</a:t>
            </a:r>
          </a:p>
          <a:p>
            <a:r>
              <a:rPr lang="en-CA" baseline="0" dirty="0" smtClean="0"/>
              <a:t>Yet again, </a:t>
            </a:r>
            <a:r>
              <a:rPr lang="en-CA" baseline="0" dirty="0" err="1" smtClean="0"/>
              <a:t>SauRay</a:t>
            </a:r>
            <a:r>
              <a:rPr lang="en-CA" baseline="0" dirty="0" smtClean="0"/>
              <a:t> may be behind as it is running parallel to the game loop. Therefore it needs to peek into the future and transmit ahead of time.</a:t>
            </a:r>
          </a:p>
          <a:p>
            <a:r>
              <a:rPr lang="en-CA" baseline="0" dirty="0" smtClean="0"/>
              <a:t>Lower </a:t>
            </a:r>
            <a:r>
              <a:rPr lang="en-CA" baseline="0" dirty="0" err="1" smtClean="0"/>
              <a:t>tickrate</a:t>
            </a:r>
            <a:r>
              <a:rPr lang="en-CA" baseline="0" dirty="0" smtClean="0"/>
              <a:t> – relative to velocity – further necessitates all of this.</a:t>
            </a:r>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7</a:t>
            </a:fld>
            <a:endParaRPr lang="en-CA"/>
          </a:p>
        </p:txBody>
      </p:sp>
    </p:spTree>
    <p:extLst>
      <p:ext uri="{BB962C8B-B14F-4D97-AF65-F5344CB8AC3E}">
        <p14:creationId xmlns:p14="http://schemas.microsoft.com/office/powerpoint/2010/main" val="372757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Full details are in our tech brief online.</a:t>
            </a:r>
            <a:r>
              <a:rPr lang="en-CA" baseline="0" dirty="0" smtClean="0"/>
              <a:t> Read our F.A.Q first.</a:t>
            </a:r>
          </a:p>
          <a:p>
            <a:endParaRPr lang="en-CA" baseline="0" dirty="0" smtClean="0"/>
          </a:p>
          <a:p>
            <a:r>
              <a:rPr lang="en-CA" baseline="0" dirty="0" smtClean="0"/>
              <a:t>We mainly target low latency/competitive scenarios. We do have code paths for handling high latency scenarios but that is not where the algorithm shines best. It has to leak some more information to suppress popping as we cannot otherwise fight off delayed reception of client intent. Even then, it maintains and edge over traditional PVS methods. But again, not our main focus.</a:t>
            </a:r>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8</a:t>
            </a:fld>
            <a:endParaRPr lang="en-CA"/>
          </a:p>
        </p:txBody>
      </p:sp>
    </p:spTree>
    <p:extLst>
      <p:ext uri="{BB962C8B-B14F-4D97-AF65-F5344CB8AC3E}">
        <p14:creationId xmlns:p14="http://schemas.microsoft.com/office/powerpoint/2010/main" val="96464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we have a couple</a:t>
            </a:r>
            <a:r>
              <a:rPr lang="en-CA" baseline="0" dirty="0" smtClean="0"/>
              <a:t> of fun facts for you:</a:t>
            </a:r>
          </a:p>
          <a:p>
            <a:endParaRPr lang="en-CA" baseline="0" dirty="0" smtClean="0"/>
          </a:p>
          <a:p>
            <a:r>
              <a:rPr lang="en-CA" baseline="0" dirty="0" smtClean="0"/>
              <a:t>Fun fact #1: we did some traffic analysis on a typical client’s chatter in competitive-style matches. We did 2 runs and 2 sessions per run: 1 session per each team. The game was CS:GO, the map was </a:t>
            </a:r>
            <a:r>
              <a:rPr lang="en-CA" baseline="0" dirty="0" err="1" smtClean="0"/>
              <a:t>de_nuke</a:t>
            </a:r>
            <a:r>
              <a:rPr lang="en-CA" baseline="0" dirty="0" smtClean="0"/>
              <a:t> and player set-up was 5v5.</a:t>
            </a:r>
          </a:p>
          <a:p>
            <a:endParaRPr lang="en-CA" baseline="0" dirty="0" smtClean="0"/>
          </a:p>
          <a:p>
            <a:r>
              <a:rPr lang="en-CA" baseline="0" dirty="0" smtClean="0"/>
              <a:t>Adjusting for total session length differences (23 vs. 25 minutes), we realized that we saved almost 22.3% on incoming traffic.</a:t>
            </a:r>
          </a:p>
          <a:p>
            <a:endParaRPr lang="en-CA" baseline="0" dirty="0" smtClean="0"/>
          </a:p>
          <a:p>
            <a:r>
              <a:rPr lang="en-CA" baseline="0" dirty="0" smtClean="0"/>
              <a:t>Why? Turns out player updates are fairly chunky. They contain:</a:t>
            </a:r>
          </a:p>
          <a:p>
            <a:pPr marL="171450" indent="-171450">
              <a:buFont typeface="Arial" charset="0"/>
              <a:buChar char="•"/>
            </a:pPr>
            <a:r>
              <a:rPr lang="en-CA" baseline="0" dirty="0" smtClean="0"/>
              <a:t>Animation data</a:t>
            </a:r>
          </a:p>
          <a:p>
            <a:pPr marL="171450" indent="-171450">
              <a:buFont typeface="Arial" charset="0"/>
              <a:buChar char="•"/>
            </a:pPr>
            <a:r>
              <a:rPr lang="en-CA" baseline="0" dirty="0" smtClean="0"/>
              <a:t>Quake/Euler angles for viewing directions (legacy of idTech2)</a:t>
            </a:r>
          </a:p>
          <a:p>
            <a:pPr marL="171450" indent="-171450">
              <a:buFont typeface="Arial" charset="0"/>
              <a:buChar char="•"/>
            </a:pPr>
            <a:r>
              <a:rPr lang="en-CA" baseline="0" dirty="0" smtClean="0"/>
              <a:t>Player </a:t>
            </a:r>
            <a:r>
              <a:rPr lang="en-CA" baseline="0" dirty="0" err="1" smtClean="0"/>
              <a:t>loadouts</a:t>
            </a:r>
            <a:endParaRPr lang="en-CA" baseline="0" dirty="0" smtClean="0"/>
          </a:p>
          <a:p>
            <a:pPr marL="171450" indent="-171450">
              <a:buFont typeface="Arial" charset="0"/>
              <a:buChar char="•"/>
            </a:pPr>
            <a:r>
              <a:rPr lang="en-CA" baseline="0" dirty="0" smtClean="0"/>
              <a:t>And much more…</a:t>
            </a:r>
          </a:p>
          <a:p>
            <a:pPr marL="171450" indent="-171450">
              <a:buFont typeface="Arial" charset="0"/>
              <a:buChar char="•"/>
            </a:pPr>
            <a:endParaRPr lang="en-CA" baseline="0" dirty="0" smtClean="0"/>
          </a:p>
          <a:p>
            <a:pPr marL="0" indent="0">
              <a:buFont typeface="Arial" charset="0"/>
              <a:buNone/>
            </a:pPr>
            <a:r>
              <a:rPr lang="en-CA" baseline="0" dirty="0" smtClean="0"/>
              <a:t>This is while we had to additionally add (randomized) origin information for transmitted gunshot and walk sounds as players may be audible while not visible.</a:t>
            </a:r>
            <a:endParaRPr lang="en-CA" dirty="0"/>
          </a:p>
        </p:txBody>
      </p:sp>
      <p:sp>
        <p:nvSpPr>
          <p:cNvPr id="4" name="Slide Number Placeholder 3"/>
          <p:cNvSpPr>
            <a:spLocks noGrp="1"/>
          </p:cNvSpPr>
          <p:nvPr>
            <p:ph type="sldNum" sz="quarter" idx="10"/>
          </p:nvPr>
        </p:nvSpPr>
        <p:spPr/>
        <p:txBody>
          <a:bodyPr/>
          <a:lstStyle/>
          <a:p>
            <a:fld id="{C81A73D4-BC3B-4654-8477-31E3B4807184}" type="slidenum">
              <a:rPr lang="en-CA" smtClean="0"/>
              <a:t>9</a:t>
            </a:fld>
            <a:endParaRPr lang="en-CA"/>
          </a:p>
        </p:txBody>
      </p:sp>
    </p:spTree>
    <p:extLst>
      <p:ext uri="{BB962C8B-B14F-4D97-AF65-F5344CB8AC3E}">
        <p14:creationId xmlns:p14="http://schemas.microsoft.com/office/powerpoint/2010/main" val="27449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DBCA99-FF27-4133-852F-9DB36D7CFF0D}"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410010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DBCA99-FF27-4133-852F-9DB36D7CFF0D}"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282907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DBCA99-FF27-4133-852F-9DB36D7CFF0D}"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166328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DBCA99-FF27-4133-852F-9DB36D7CFF0D}"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427927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BCA99-FF27-4133-852F-9DB36D7CFF0D}" type="datetimeFigureOut">
              <a:rPr lang="en-CA" smtClean="0"/>
              <a:t>2022-11-10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98358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DBCA99-FF27-4133-852F-9DB36D7CFF0D}" type="datetimeFigureOut">
              <a:rPr lang="en-CA" smtClean="0"/>
              <a:t>2022-11-10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399783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DBCA99-FF27-4133-852F-9DB36D7CFF0D}" type="datetimeFigureOut">
              <a:rPr lang="en-CA" smtClean="0"/>
              <a:t>2022-11-10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427759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DBCA99-FF27-4133-852F-9DB36D7CFF0D}" type="datetimeFigureOut">
              <a:rPr lang="en-CA" smtClean="0"/>
              <a:t>2022-11-10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220000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BCA99-FF27-4133-852F-9DB36D7CFF0D}" type="datetimeFigureOut">
              <a:rPr lang="en-CA" smtClean="0"/>
              <a:t>2022-11-10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341307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BCA99-FF27-4133-852F-9DB36D7CFF0D}" type="datetimeFigureOut">
              <a:rPr lang="en-CA" smtClean="0"/>
              <a:t>2022-11-10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238839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BCA99-FF27-4133-852F-9DB36D7CFF0D}" type="datetimeFigureOut">
              <a:rPr lang="en-CA" smtClean="0"/>
              <a:t>2022-11-10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5FFBF5-B63C-4E27-8E9B-EE5B8DB9A861}" type="slidenum">
              <a:rPr lang="en-CA" smtClean="0"/>
              <a:t>‹#›</a:t>
            </a:fld>
            <a:endParaRPr lang="en-CA"/>
          </a:p>
        </p:txBody>
      </p:sp>
    </p:spTree>
    <p:extLst>
      <p:ext uri="{BB962C8B-B14F-4D97-AF65-F5344CB8AC3E}">
        <p14:creationId xmlns:p14="http://schemas.microsoft.com/office/powerpoint/2010/main" val="90632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BCA99-FF27-4133-852F-9DB36D7CFF0D}" type="datetimeFigureOut">
              <a:rPr lang="en-CA" smtClean="0"/>
              <a:t>2022-11-10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FBF5-B63C-4E27-8E9B-EE5B8DB9A861}" type="slidenum">
              <a:rPr lang="en-CA" smtClean="0"/>
              <a:t>‹#›</a:t>
            </a:fld>
            <a:endParaRPr lang="en-CA"/>
          </a:p>
        </p:txBody>
      </p:sp>
    </p:spTree>
    <p:extLst>
      <p:ext uri="{BB962C8B-B14F-4D97-AF65-F5344CB8AC3E}">
        <p14:creationId xmlns:p14="http://schemas.microsoft.com/office/powerpoint/2010/main" val="298304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tter.com/antiwallhac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auray.te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CA" sz="2800" dirty="0" err="1" smtClean="0">
                <a:latin typeface="Montserrat Medium" pitchFamily="2" charset="0"/>
                <a:cs typeface="Mongolian Baiti" pitchFamily="66" charset="0"/>
              </a:rPr>
              <a:t>SauRay</a:t>
            </a:r>
            <a:r>
              <a:rPr lang="en-CA" sz="2800" baseline="30000" dirty="0" err="1" smtClean="0">
                <a:latin typeface="Montserrat Medium" pitchFamily="2" charset="0"/>
                <a:cs typeface="Mongolian Baiti" pitchFamily="66" charset="0"/>
              </a:rPr>
              <a:t>TM</a:t>
            </a:r>
            <a:r>
              <a:rPr lang="en-CA" sz="2800" dirty="0" smtClean="0">
                <a:latin typeface="Montserrat Medium" pitchFamily="2" charset="0"/>
                <a:cs typeface="Mongolian Baiti" pitchFamily="66" charset="0"/>
              </a:rPr>
              <a:t>: </a:t>
            </a:r>
            <a:r>
              <a:rPr lang="en-US" sz="2800" dirty="0" smtClean="0">
                <a:latin typeface="Montserrat Medium" pitchFamily="2" charset="0"/>
                <a:cs typeface="Mongolian Baiti" pitchFamily="66" charset="0"/>
              </a:rPr>
              <a:t>A Decisive Blow </a:t>
            </a:r>
            <a:r>
              <a:rPr lang="en-US" sz="2800" dirty="0">
                <a:latin typeface="Montserrat Medium" pitchFamily="2" charset="0"/>
                <a:cs typeface="Mongolian Baiti" pitchFamily="66" charset="0"/>
              </a:rPr>
              <a:t>to </a:t>
            </a:r>
            <a:r>
              <a:rPr lang="en-US" sz="2800" dirty="0" err="1" smtClean="0">
                <a:latin typeface="Montserrat Medium" pitchFamily="2" charset="0"/>
                <a:cs typeface="Mongolian Baiti" pitchFamily="66" charset="0"/>
              </a:rPr>
              <a:t>Wallhacks</a:t>
            </a:r>
            <a:r>
              <a:rPr lang="en-US" sz="2800" dirty="0">
                <a:latin typeface="Montserrat Medium" pitchFamily="2" charset="0"/>
                <a:cs typeface="Mongolian Baiti" pitchFamily="66" charset="0"/>
              </a:rPr>
              <a:t>! </a:t>
            </a:r>
            <a:endParaRPr lang="en-CA" sz="2800" dirty="0">
              <a:latin typeface="Montserrat Medium" pitchFamily="2" charset="0"/>
              <a:cs typeface="Mongolian Baiti" pitchFamily="66" charset="0"/>
            </a:endParaRPr>
          </a:p>
        </p:txBody>
      </p:sp>
      <p:pic>
        <p:nvPicPr>
          <p:cNvPr id="2053" name="Picture 5" descr="E:\Dropbox\AzamBaktashShare\HonestGamingInc\prez\cover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3"/>
            <a:ext cx="7941038" cy="446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63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Autofit/>
          </a:bodyPr>
          <a:lstStyle/>
          <a:p>
            <a:r>
              <a:rPr lang="en-CA" sz="2800" dirty="0" smtClean="0">
                <a:latin typeface="Montserrat Medium" pitchFamily="2" charset="0"/>
              </a:rPr>
              <a:t>Fun fact #2: we found a bug in CS:GO!</a:t>
            </a:r>
            <a:endParaRPr lang="en-CA" sz="2800" dirty="0">
              <a:latin typeface="Montserrat Medium"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852936"/>
            <a:ext cx="339092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540868"/>
            <a:ext cx="3318885" cy="310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572000" y="3753036"/>
            <a:ext cx="504056" cy="180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6307547" y="2852936"/>
            <a:ext cx="397866" cy="646331"/>
          </a:xfrm>
          <a:prstGeom prst="rect">
            <a:avLst/>
          </a:prstGeom>
          <a:noFill/>
        </p:spPr>
        <p:txBody>
          <a:bodyPr wrap="none" rtlCol="0">
            <a:spAutoFit/>
          </a:bodyPr>
          <a:lstStyle/>
          <a:p>
            <a:r>
              <a:rPr lang="en-CA" sz="3600" b="1" dirty="0" smtClean="0">
                <a:solidFill>
                  <a:srgbClr val="FF0000"/>
                </a:solidFill>
              </a:rPr>
              <a:t>?</a:t>
            </a:r>
            <a:endParaRPr lang="en-CA" sz="3600" b="1" dirty="0">
              <a:solidFill>
                <a:srgbClr val="FF0000"/>
              </a:solidFill>
            </a:endParaRPr>
          </a:p>
        </p:txBody>
      </p:sp>
      <p:sp>
        <p:nvSpPr>
          <p:cNvPr id="16" name="TextBox 15"/>
          <p:cNvSpPr txBox="1"/>
          <p:nvPr/>
        </p:nvSpPr>
        <p:spPr>
          <a:xfrm>
            <a:off x="138662" y="1122024"/>
            <a:ext cx="8460453" cy="830997"/>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Turns out CS:GO re-uses visibility leaf filtering for client-side occlusion culling too!</a:t>
            </a:r>
          </a:p>
          <a:p>
            <a:pPr marL="742950" lvl="1" indent="-285750">
              <a:buFont typeface="Arial" pitchFamily="34" charset="0"/>
              <a:buChar char="•"/>
            </a:pPr>
            <a:r>
              <a:rPr lang="en-CA" sz="1600" dirty="0" smtClean="0">
                <a:latin typeface="Montserrat Medium" pitchFamily="2" charset="0"/>
              </a:rPr>
              <a:t>It only accounts for the player AABB and not the gun</a:t>
            </a:r>
          </a:p>
        </p:txBody>
      </p:sp>
      <p:sp>
        <p:nvSpPr>
          <p:cNvPr id="18" name="TextBox 17"/>
          <p:cNvSpPr txBox="1"/>
          <p:nvPr/>
        </p:nvSpPr>
        <p:spPr>
          <a:xfrm>
            <a:off x="150512" y="1916832"/>
            <a:ext cx="8460453" cy="338554"/>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In rare configurations the gun can go missing</a:t>
            </a:r>
          </a:p>
        </p:txBody>
      </p:sp>
      <p:sp>
        <p:nvSpPr>
          <p:cNvPr id="19" name="TextBox 18"/>
          <p:cNvSpPr txBox="1"/>
          <p:nvPr/>
        </p:nvSpPr>
        <p:spPr>
          <a:xfrm>
            <a:off x="150512" y="2196937"/>
            <a:ext cx="8460453" cy="584775"/>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Just relying on </a:t>
            </a:r>
            <a:r>
              <a:rPr lang="en-CA" sz="1600" dirty="0" err="1" smtClean="0">
                <a:latin typeface="Montserrat Medium" pitchFamily="2" charset="0"/>
              </a:rPr>
              <a:t>SauRay</a:t>
            </a:r>
            <a:r>
              <a:rPr lang="en-CA" sz="1600" baseline="30000" dirty="0" err="1" smtClean="0">
                <a:latin typeface="Montserrat Medium" pitchFamily="2" charset="0"/>
              </a:rPr>
              <a:t>TM</a:t>
            </a:r>
            <a:r>
              <a:rPr lang="en-CA" sz="1600" baseline="30000" dirty="0" smtClean="0">
                <a:latin typeface="Montserrat Medium" pitchFamily="2" charset="0"/>
              </a:rPr>
              <a:t> </a:t>
            </a:r>
            <a:r>
              <a:rPr lang="en-CA" sz="1600" dirty="0" err="1">
                <a:latin typeface="Montserrat Medium" pitchFamily="2" charset="0"/>
              </a:rPr>
              <a:t>serverside</a:t>
            </a:r>
            <a:r>
              <a:rPr lang="en-CA" sz="1600" dirty="0">
                <a:latin typeface="Montserrat Medium" pitchFamily="2" charset="0"/>
              </a:rPr>
              <a:t> </a:t>
            </a:r>
            <a:r>
              <a:rPr lang="en-CA" sz="1600" dirty="0" smtClean="0">
                <a:latin typeface="Montserrat Medium" pitchFamily="2" charset="0"/>
              </a:rPr>
              <a:t>filtering</a:t>
            </a:r>
            <a:r>
              <a:rPr lang="en-CA" sz="1600" dirty="0">
                <a:latin typeface="Montserrat Medium" pitchFamily="2" charset="0"/>
              </a:rPr>
              <a:t/>
            </a:r>
            <a:br>
              <a:rPr lang="en-CA" sz="1600" dirty="0">
                <a:latin typeface="Montserrat Medium" pitchFamily="2" charset="0"/>
              </a:rPr>
            </a:br>
            <a:r>
              <a:rPr lang="en-CA" sz="1600" dirty="0" smtClean="0">
                <a:latin typeface="Montserrat Medium" pitchFamily="2" charset="0"/>
              </a:rPr>
              <a:t>would prevent this! ;)</a:t>
            </a:r>
          </a:p>
        </p:txBody>
      </p:sp>
    </p:spTree>
    <p:extLst>
      <p:ext uri="{BB962C8B-B14F-4D97-AF65-F5344CB8AC3E}">
        <p14:creationId xmlns:p14="http://schemas.microsoft.com/office/powerpoint/2010/main" val="69987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Autofit/>
          </a:bodyPr>
          <a:lstStyle/>
          <a:p>
            <a:r>
              <a:rPr lang="en-CA" sz="2800" dirty="0" smtClean="0">
                <a:latin typeface="Montserrat Medium" pitchFamily="2" charset="0"/>
              </a:rPr>
              <a:t>Cost: (</a:t>
            </a:r>
            <a:r>
              <a:rPr lang="en-CA" sz="2800" dirty="0" err="1" smtClean="0">
                <a:latin typeface="Montserrat Medium" pitchFamily="2" charset="0"/>
              </a:rPr>
              <a:t>perf</a:t>
            </a:r>
            <a:r>
              <a:rPr lang="en-CA" sz="2800" dirty="0" smtClean="0">
                <a:latin typeface="Montserrat Medium" pitchFamily="2" charset="0"/>
              </a:rPr>
              <a:t>. </a:t>
            </a:r>
            <a:r>
              <a:rPr lang="en-CA" sz="2800" smtClean="0">
                <a:latin typeface="Montserrat Medium" pitchFamily="2" charset="0"/>
              </a:rPr>
              <a:t>and </a:t>
            </a:r>
            <a:r>
              <a:rPr lang="en-CA" sz="2800" dirty="0" smtClean="0">
                <a:latin typeface="Montserrat Medium" pitchFamily="2" charset="0"/>
              </a:rPr>
              <a:t>$$$)</a:t>
            </a:r>
            <a:endParaRPr lang="en-CA" sz="2800" dirty="0">
              <a:latin typeface="Montserrat Medium"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6351974"/>
              </p:ext>
            </p:extLst>
          </p:nvPr>
        </p:nvGraphicFramePr>
        <p:xfrm>
          <a:off x="323528" y="1340768"/>
          <a:ext cx="8640961" cy="4043985"/>
        </p:xfrm>
        <a:graphic>
          <a:graphicData uri="http://schemas.openxmlformats.org/drawingml/2006/table">
            <a:tbl>
              <a:tblPr firstRow="1" bandRow="1">
                <a:tableStyleId>{5C22544A-7EE6-4342-B048-85BDC9FD1C3A}</a:tableStyleId>
              </a:tblPr>
              <a:tblGrid>
                <a:gridCol w="1221953"/>
                <a:gridCol w="872824"/>
                <a:gridCol w="785542"/>
                <a:gridCol w="1080121"/>
                <a:gridCol w="840093"/>
                <a:gridCol w="960107"/>
                <a:gridCol w="960107"/>
                <a:gridCol w="960107"/>
                <a:gridCol w="960107"/>
              </a:tblGrid>
              <a:tr h="936104">
                <a:tc>
                  <a:txBody>
                    <a:bodyPr/>
                    <a:lstStyle/>
                    <a:p>
                      <a:r>
                        <a:rPr lang="en-CA" sz="1400" dirty="0" smtClean="0">
                          <a:latin typeface="Montserrat" pitchFamily="2" charset="0"/>
                        </a:rPr>
                        <a:t>Device</a:t>
                      </a:r>
                      <a:endParaRPr lang="en-CA" sz="1400" dirty="0">
                        <a:latin typeface="Montserrat" pitchFamily="2" charset="0"/>
                      </a:endParaRPr>
                    </a:p>
                  </a:txBody>
                  <a:tcPr/>
                </a:tc>
                <a:tc>
                  <a:txBody>
                    <a:bodyPr/>
                    <a:lstStyle/>
                    <a:p>
                      <a:r>
                        <a:rPr lang="en-CA" sz="1400" dirty="0" smtClean="0">
                          <a:latin typeface="Montserrat" pitchFamily="2" charset="0"/>
                        </a:rPr>
                        <a:t>CSGO </a:t>
                      </a:r>
                      <a:r>
                        <a:rPr lang="en-CA" sz="1400" dirty="0" err="1" smtClean="0">
                          <a:latin typeface="Montserrat" pitchFamily="2" charset="0"/>
                        </a:rPr>
                        <a:t>Avg</a:t>
                      </a:r>
                      <a:r>
                        <a:rPr lang="en-CA" sz="1400" dirty="0" smtClean="0">
                          <a:latin typeface="Montserrat" pitchFamily="2" charset="0"/>
                        </a:rPr>
                        <a:t> </a:t>
                      </a:r>
                      <a:r>
                        <a:rPr lang="en-CA" sz="1400" dirty="0" err="1" smtClean="0">
                          <a:latin typeface="Montserrat" pitchFamily="2" charset="0"/>
                        </a:rPr>
                        <a:t>ms.</a:t>
                      </a:r>
                      <a:endParaRPr lang="en-CA" sz="1400" dirty="0">
                        <a:latin typeface="Montserrat" pitchFamily="2" charset="0"/>
                      </a:endParaRPr>
                    </a:p>
                  </a:txBody>
                  <a:tcPr/>
                </a:tc>
                <a:tc>
                  <a:txBody>
                    <a:bodyPr/>
                    <a:lstStyle/>
                    <a:p>
                      <a:r>
                        <a:rPr lang="en-CA" sz="1400" dirty="0" smtClean="0">
                          <a:latin typeface="Montserrat" pitchFamily="2" charset="0"/>
                        </a:rPr>
                        <a:t>TF2</a:t>
                      </a:r>
                    </a:p>
                    <a:p>
                      <a:r>
                        <a:rPr lang="en-CA" sz="1400" dirty="0" err="1" smtClean="0">
                          <a:latin typeface="Montserrat" pitchFamily="2" charset="0"/>
                        </a:rPr>
                        <a:t>Avg</a:t>
                      </a:r>
                      <a:r>
                        <a:rPr lang="en-CA" sz="1400" baseline="0" dirty="0" smtClean="0">
                          <a:latin typeface="Montserrat" pitchFamily="2" charset="0"/>
                        </a:rPr>
                        <a:t> </a:t>
                      </a:r>
                      <a:r>
                        <a:rPr lang="en-CA" sz="1400" baseline="0" dirty="0" err="1" smtClean="0">
                          <a:latin typeface="Montserrat" pitchFamily="2" charset="0"/>
                        </a:rPr>
                        <a:t>ms.</a:t>
                      </a:r>
                      <a:endParaRPr lang="en-CA" sz="1400" dirty="0">
                        <a:latin typeface="Montserrat" pitchFamily="2" charset="0"/>
                      </a:endParaRPr>
                    </a:p>
                  </a:txBody>
                  <a:tcPr/>
                </a:tc>
                <a:tc>
                  <a:txBody>
                    <a:bodyPr/>
                    <a:lstStyle/>
                    <a:p>
                      <a:r>
                        <a:rPr lang="en-CA" sz="1400" dirty="0" smtClean="0">
                          <a:latin typeface="Montserrat" pitchFamily="2" charset="0"/>
                        </a:rPr>
                        <a:t>Server Type</a:t>
                      </a:r>
                      <a:endParaRPr lang="en-CA" sz="1400" dirty="0">
                        <a:latin typeface="Montserrat" pitchFamily="2" charset="0"/>
                      </a:endParaRPr>
                    </a:p>
                  </a:txBody>
                  <a:tcPr/>
                </a:tc>
                <a:tc>
                  <a:txBody>
                    <a:bodyPr/>
                    <a:lstStyle/>
                    <a:p>
                      <a:r>
                        <a:rPr lang="en-CA" sz="1400" dirty="0" smtClean="0">
                          <a:latin typeface="Montserrat" pitchFamily="2" charset="0"/>
                        </a:rPr>
                        <a:t># of 64-tick</a:t>
                      </a:r>
                      <a:r>
                        <a:rPr lang="en-CA" sz="1400" baseline="0" dirty="0" smtClean="0">
                          <a:latin typeface="Montserrat" pitchFamily="2" charset="0"/>
                        </a:rPr>
                        <a:t> servers</a:t>
                      </a:r>
                      <a:endParaRPr lang="en-CA" sz="1400" dirty="0">
                        <a:latin typeface="Montserrat" pitchFamily="2" charset="0"/>
                      </a:endParaRPr>
                    </a:p>
                  </a:txBody>
                  <a:tcPr/>
                </a:tc>
                <a:tc>
                  <a:txBody>
                    <a:bodyPr/>
                    <a:lstStyle/>
                    <a:p>
                      <a:r>
                        <a:rPr lang="en-CA" sz="1400" dirty="0" smtClean="0">
                          <a:latin typeface="Montserrat" pitchFamily="2" charset="0"/>
                        </a:rPr>
                        <a:t>NRE</a:t>
                      </a:r>
                    </a:p>
                    <a:p>
                      <a:r>
                        <a:rPr lang="en-CA" sz="1400" dirty="0" smtClean="0">
                          <a:latin typeface="Montserrat" pitchFamily="2" charset="0"/>
                        </a:rPr>
                        <a:t>(approx. CAD)</a:t>
                      </a:r>
                      <a:endParaRPr lang="en-CA" sz="1400" dirty="0">
                        <a:latin typeface="Montserrat" pitchFamily="2" charset="0"/>
                      </a:endParaRPr>
                    </a:p>
                  </a:txBody>
                  <a:tcPr/>
                </a:tc>
                <a:tc>
                  <a:txBody>
                    <a:bodyPr/>
                    <a:lstStyle/>
                    <a:p>
                      <a:r>
                        <a:rPr lang="en-CA" sz="1400" dirty="0" smtClean="0">
                          <a:latin typeface="Montserrat" pitchFamily="2" charset="0"/>
                        </a:rPr>
                        <a:t>Running cost (Annual)</a:t>
                      </a:r>
                      <a:endParaRPr lang="en-CA" sz="1400" dirty="0">
                        <a:latin typeface="Montserrat"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latin typeface="Montserrat" pitchFamily="2" charset="0"/>
                        </a:rPr>
                        <a:t>Running cost (Annual</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latin typeface="Montserrat" pitchFamily="2" charset="0"/>
                        </a:rPr>
                        <a:t>1-yr </a:t>
                      </a:r>
                      <a:r>
                        <a:rPr lang="en-CA" sz="1400" dirty="0" err="1" smtClean="0">
                          <a:latin typeface="Montserrat" pitchFamily="2" charset="0"/>
                        </a:rPr>
                        <a:t>ctrct</a:t>
                      </a:r>
                      <a:r>
                        <a:rPr lang="en-CA" sz="1400" dirty="0" smtClean="0">
                          <a:latin typeface="Montserrat" pitchFamily="2"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latin typeface="Montserrat" pitchFamily="2" charset="0"/>
                        </a:rPr>
                        <a:t>Running cost (Annual     3-yr </a:t>
                      </a:r>
                      <a:r>
                        <a:rPr lang="en-CA" sz="1400" dirty="0" err="1" smtClean="0">
                          <a:latin typeface="Montserrat" pitchFamily="2" charset="0"/>
                        </a:rPr>
                        <a:t>ctrct</a:t>
                      </a:r>
                      <a:r>
                        <a:rPr lang="en-CA" sz="1400" dirty="0" smtClean="0">
                          <a:latin typeface="Montserrat" pitchFamily="2" charset="0"/>
                        </a:rPr>
                        <a:t>.)</a:t>
                      </a:r>
                    </a:p>
                  </a:txBody>
                  <a:tcPr/>
                </a:tc>
              </a:tr>
              <a:tr h="487063">
                <a:tc>
                  <a:txBody>
                    <a:bodyPr/>
                    <a:lstStyle/>
                    <a:p>
                      <a:r>
                        <a:rPr lang="en-CA" sz="1400" dirty="0" smtClean="0">
                          <a:latin typeface="Montserrat" pitchFamily="2" charset="0"/>
                        </a:rPr>
                        <a:t>RTX 2080Ti</a:t>
                      </a:r>
                      <a:endParaRPr lang="en-CA" sz="1400" dirty="0">
                        <a:latin typeface="Montserrat" pitchFamily="2" charset="0"/>
                      </a:endParaRPr>
                    </a:p>
                  </a:txBody>
                  <a:tcPr/>
                </a:tc>
                <a:tc>
                  <a:txBody>
                    <a:bodyPr/>
                    <a:lstStyle/>
                    <a:p>
                      <a:r>
                        <a:rPr lang="en-CA" sz="1400" dirty="0" smtClean="0">
                          <a:latin typeface="Montserrat" pitchFamily="2" charset="0"/>
                        </a:rPr>
                        <a:t>4.95</a:t>
                      </a:r>
                      <a:endParaRPr lang="en-CA" sz="1400" dirty="0">
                        <a:latin typeface="Montserrat" pitchFamily="2" charset="0"/>
                      </a:endParaRPr>
                    </a:p>
                  </a:txBody>
                  <a:tcPr/>
                </a:tc>
                <a:tc>
                  <a:txBody>
                    <a:bodyPr/>
                    <a:lstStyle/>
                    <a:p>
                      <a:r>
                        <a:rPr lang="en-CA" sz="1400" dirty="0" smtClean="0">
                          <a:latin typeface="Montserrat" pitchFamily="2" charset="0"/>
                        </a:rPr>
                        <a:t>6.17</a:t>
                      </a:r>
                      <a:endParaRPr lang="en-CA" sz="1400" dirty="0">
                        <a:latin typeface="Montserrat" pitchFamily="2" charset="0"/>
                      </a:endParaRPr>
                    </a:p>
                  </a:txBody>
                  <a:tcPr/>
                </a:tc>
                <a:tc>
                  <a:txBody>
                    <a:bodyPr/>
                    <a:lstStyle/>
                    <a:p>
                      <a:r>
                        <a:rPr lang="en-CA" sz="1400" dirty="0" smtClean="0">
                          <a:latin typeface="Montserrat" pitchFamily="2" charset="0"/>
                        </a:rPr>
                        <a:t>Commodity</a:t>
                      </a:r>
                      <a:endParaRPr lang="en-CA" sz="1400" dirty="0">
                        <a:latin typeface="Montserrat" pitchFamily="2" charset="0"/>
                      </a:endParaRPr>
                    </a:p>
                  </a:txBody>
                  <a:tcPr/>
                </a:tc>
                <a:tc>
                  <a:txBody>
                    <a:bodyPr/>
                    <a:lstStyle/>
                    <a:p>
                      <a:r>
                        <a:rPr lang="en-CA" sz="1400" dirty="0" smtClean="0">
                          <a:latin typeface="Montserrat" pitchFamily="2" charset="0"/>
                        </a:rPr>
                        <a:t>2</a:t>
                      </a:r>
                      <a:endParaRPr lang="en-CA" sz="1400" dirty="0">
                        <a:latin typeface="Montserrat" pitchFamily="2" charset="0"/>
                      </a:endParaRPr>
                    </a:p>
                  </a:txBody>
                  <a:tcPr/>
                </a:tc>
                <a:tc>
                  <a:txBody>
                    <a:bodyPr/>
                    <a:lstStyle/>
                    <a:p>
                      <a:r>
                        <a:rPr lang="en-CA" sz="1400" dirty="0" smtClean="0">
                          <a:latin typeface="Montserrat" pitchFamily="2" charset="0"/>
                        </a:rPr>
                        <a:t>$1,000</a:t>
                      </a:r>
                      <a:endParaRPr lang="en-CA" sz="1400" dirty="0">
                        <a:latin typeface="Montserrat" pitchFamily="2" charset="0"/>
                      </a:endParaRPr>
                    </a:p>
                  </a:txBody>
                  <a:tcPr/>
                </a:tc>
                <a:tc>
                  <a:txBody>
                    <a:bodyPr/>
                    <a:lstStyle/>
                    <a:p>
                      <a:r>
                        <a:rPr lang="en-CA" sz="1400" dirty="0" smtClean="0">
                          <a:latin typeface="Montserrat" pitchFamily="2" charset="0"/>
                        </a:rPr>
                        <a:t>471.08</a:t>
                      </a:r>
                      <a:endParaRPr lang="en-CA" sz="1400" dirty="0">
                        <a:latin typeface="Montserrat" pitchFamily="2" charset="0"/>
                      </a:endParaRPr>
                    </a:p>
                  </a:txBody>
                  <a:tcPr/>
                </a:tc>
                <a:tc>
                  <a:txBody>
                    <a:bodyPr/>
                    <a:lstStyle/>
                    <a:p>
                      <a:r>
                        <a:rPr lang="en-CA" sz="1400" dirty="0" smtClean="0">
                          <a:latin typeface="Montserrat" pitchFamily="2" charset="0"/>
                        </a:rPr>
                        <a:t>N/A</a:t>
                      </a:r>
                      <a:endParaRPr lang="en-CA" sz="1400" dirty="0">
                        <a:latin typeface="Montserrat" pitchFamily="2" charset="0"/>
                      </a:endParaRPr>
                    </a:p>
                  </a:txBody>
                  <a:tcPr/>
                </a:tc>
                <a:tc>
                  <a:txBody>
                    <a:bodyPr/>
                    <a:lstStyle/>
                    <a:p>
                      <a:r>
                        <a:rPr lang="en-CA" sz="1400" dirty="0" smtClean="0">
                          <a:latin typeface="Montserrat" pitchFamily="2" charset="0"/>
                        </a:rPr>
                        <a:t>N/A</a:t>
                      </a:r>
                      <a:endParaRPr lang="en-CA" sz="1400" dirty="0">
                        <a:latin typeface="Montserrat" pitchFamily="2" charset="0"/>
                      </a:endParaRPr>
                    </a:p>
                  </a:txBody>
                  <a:tcPr/>
                </a:tc>
              </a:tr>
              <a:tr h="904545">
                <a:tc>
                  <a:txBody>
                    <a:bodyPr/>
                    <a:lstStyle/>
                    <a:p>
                      <a:r>
                        <a:rPr lang="en-CA" sz="1400" dirty="0" smtClean="0">
                          <a:latin typeface="Montserrat" pitchFamily="2" charset="0"/>
                        </a:rPr>
                        <a:t>T4 Turing (Close</a:t>
                      </a:r>
                      <a:r>
                        <a:rPr lang="en-CA" sz="1400" baseline="0" dirty="0" smtClean="0">
                          <a:latin typeface="Montserrat" pitchFamily="2" charset="0"/>
                        </a:rPr>
                        <a:t> to RTX 2070 Super)</a:t>
                      </a:r>
                      <a:endParaRPr lang="en-CA" sz="1400" dirty="0">
                        <a:latin typeface="Montserrat" pitchFamily="2" charset="0"/>
                      </a:endParaRPr>
                    </a:p>
                  </a:txBody>
                  <a:tcPr/>
                </a:tc>
                <a:tc>
                  <a:txBody>
                    <a:bodyPr/>
                    <a:lstStyle/>
                    <a:p>
                      <a:r>
                        <a:rPr lang="en-CA" sz="1400" dirty="0" smtClean="0">
                          <a:latin typeface="Montserrat" pitchFamily="2" charset="0"/>
                        </a:rPr>
                        <a:t>6.17</a:t>
                      </a:r>
                      <a:endParaRPr lang="en-CA" sz="1400" dirty="0">
                        <a:latin typeface="Montserrat" pitchFamily="2" charset="0"/>
                      </a:endParaRPr>
                    </a:p>
                  </a:txBody>
                  <a:tcPr/>
                </a:tc>
                <a:tc>
                  <a:txBody>
                    <a:bodyPr/>
                    <a:lstStyle/>
                    <a:p>
                      <a:r>
                        <a:rPr lang="en-CA" sz="1400" dirty="0" smtClean="0">
                          <a:latin typeface="Montserrat" pitchFamily="2" charset="0"/>
                        </a:rPr>
                        <a:t>7.39</a:t>
                      </a:r>
                      <a:endParaRPr lang="en-CA" sz="1400" dirty="0">
                        <a:latin typeface="Montserrat" pitchFamily="2" charset="0"/>
                      </a:endParaRPr>
                    </a:p>
                  </a:txBody>
                  <a:tcPr/>
                </a:tc>
                <a:tc>
                  <a:txBody>
                    <a:bodyPr/>
                    <a:lstStyle/>
                    <a:p>
                      <a:r>
                        <a:rPr lang="en-CA" sz="1400" dirty="0" smtClean="0">
                          <a:latin typeface="Montserrat" pitchFamily="2" charset="0"/>
                        </a:rPr>
                        <a:t>Cloud -</a:t>
                      </a:r>
                    </a:p>
                    <a:p>
                      <a:r>
                        <a:rPr lang="en-CA" sz="1400" dirty="0" smtClean="0">
                          <a:latin typeface="Montserrat" pitchFamily="2" charset="0"/>
                        </a:rPr>
                        <a:t>AWS</a:t>
                      </a:r>
                    </a:p>
                    <a:p>
                      <a:r>
                        <a:rPr lang="en-CA" sz="1400" dirty="0" smtClean="0">
                          <a:latin typeface="Montserrat" pitchFamily="2" charset="0"/>
                        </a:rPr>
                        <a:t>G4dn.xlarge</a:t>
                      </a:r>
                      <a:endParaRPr lang="en-CA" sz="1400" dirty="0">
                        <a:latin typeface="Montserrat" pitchFamily="2" charset="0"/>
                      </a:endParaRPr>
                    </a:p>
                  </a:txBody>
                  <a:tcPr/>
                </a:tc>
                <a:tc>
                  <a:txBody>
                    <a:bodyPr/>
                    <a:lstStyle/>
                    <a:p>
                      <a:r>
                        <a:rPr lang="en-CA" sz="1400" dirty="0" smtClean="0">
                          <a:latin typeface="Montserrat" pitchFamily="2" charset="0"/>
                        </a:rPr>
                        <a:t>2</a:t>
                      </a:r>
                      <a:endParaRPr lang="en-CA" sz="1400" dirty="0">
                        <a:latin typeface="Montserrat" pitchFamily="2" charset="0"/>
                      </a:endParaRPr>
                    </a:p>
                  </a:txBody>
                  <a:tcPr/>
                </a:tc>
                <a:tc>
                  <a:txBody>
                    <a:bodyPr/>
                    <a:lstStyle/>
                    <a:p>
                      <a:r>
                        <a:rPr lang="en-CA" sz="1400" dirty="0" smtClean="0">
                          <a:latin typeface="Montserrat" pitchFamily="2" charset="0"/>
                        </a:rPr>
                        <a:t>N/A</a:t>
                      </a:r>
                      <a:endParaRPr lang="en-CA" sz="1400" dirty="0">
                        <a:latin typeface="Montserrat" pitchFamily="2" charset="0"/>
                      </a:endParaRPr>
                    </a:p>
                  </a:txBody>
                  <a:tcPr/>
                </a:tc>
                <a:tc>
                  <a:txBody>
                    <a:bodyPr/>
                    <a:lstStyle/>
                    <a:p>
                      <a:r>
                        <a:rPr lang="en-CA" sz="1400" dirty="0" smtClean="0">
                          <a:latin typeface="Montserrat" pitchFamily="2" charset="0"/>
                        </a:rPr>
                        <a:t>6,306.87</a:t>
                      </a:r>
                      <a:endParaRPr lang="en-CA" sz="1400" dirty="0">
                        <a:latin typeface="Montserrat" pitchFamily="2" charset="0"/>
                      </a:endParaRPr>
                    </a:p>
                  </a:txBody>
                  <a:tcPr/>
                </a:tc>
                <a:tc>
                  <a:txBody>
                    <a:bodyPr/>
                    <a:lstStyle/>
                    <a:p>
                      <a:r>
                        <a:rPr lang="en-CA" sz="1400" dirty="0" smtClean="0">
                          <a:latin typeface="Montserrat" pitchFamily="2" charset="0"/>
                        </a:rPr>
                        <a:t>3,788.92</a:t>
                      </a:r>
                      <a:endParaRPr lang="en-CA" sz="1400" dirty="0">
                        <a:latin typeface="Montserrat" pitchFamily="2" charset="0"/>
                      </a:endParaRPr>
                    </a:p>
                  </a:txBody>
                  <a:tcPr/>
                </a:tc>
                <a:tc>
                  <a:txBody>
                    <a:bodyPr/>
                    <a:lstStyle/>
                    <a:p>
                      <a:r>
                        <a:rPr lang="en-CA" sz="1400" dirty="0" smtClean="0">
                          <a:latin typeface="Montserrat" pitchFamily="2" charset="0"/>
                        </a:rPr>
                        <a:t>2,517.95</a:t>
                      </a:r>
                      <a:endParaRPr lang="en-CA" sz="1400" dirty="0">
                        <a:latin typeface="Montserrat" pitchFamily="2" charset="0"/>
                      </a:endParaRPr>
                    </a:p>
                  </a:txBody>
                  <a:tcPr/>
                </a:tc>
              </a:tr>
              <a:tr h="487063">
                <a:tc>
                  <a:txBody>
                    <a:bodyPr/>
                    <a:lstStyle/>
                    <a:p>
                      <a:r>
                        <a:rPr lang="en-CA" sz="1400" dirty="0" smtClean="0">
                          <a:latin typeface="Montserrat" pitchFamily="2" charset="0"/>
                        </a:rPr>
                        <a:t>RTX 2060</a:t>
                      </a:r>
                      <a:r>
                        <a:rPr lang="en-CA" sz="1400" baseline="0" dirty="0" smtClean="0">
                          <a:latin typeface="Montserrat" pitchFamily="2" charset="0"/>
                        </a:rPr>
                        <a:t> </a:t>
                      </a:r>
                      <a:r>
                        <a:rPr lang="en-CA" sz="1400" dirty="0" smtClean="0">
                          <a:latin typeface="Montserrat" pitchFamily="2" charset="0"/>
                        </a:rPr>
                        <a:t>OC</a:t>
                      </a:r>
                      <a:endParaRPr lang="en-CA" sz="1400" dirty="0">
                        <a:latin typeface="Montserrat" pitchFamily="2" charset="0"/>
                      </a:endParaRPr>
                    </a:p>
                  </a:txBody>
                  <a:tcPr/>
                </a:tc>
                <a:tc>
                  <a:txBody>
                    <a:bodyPr/>
                    <a:lstStyle/>
                    <a:p>
                      <a:r>
                        <a:rPr lang="en-CA" sz="1400" dirty="0" smtClean="0">
                          <a:latin typeface="Montserrat" pitchFamily="2" charset="0"/>
                        </a:rPr>
                        <a:t>7.96</a:t>
                      </a:r>
                      <a:endParaRPr lang="en-CA" sz="1400" dirty="0">
                        <a:latin typeface="Montserrat" pitchFamily="2" charset="0"/>
                      </a:endParaRPr>
                    </a:p>
                  </a:txBody>
                  <a:tcPr/>
                </a:tc>
                <a:tc>
                  <a:txBody>
                    <a:bodyPr/>
                    <a:lstStyle/>
                    <a:p>
                      <a:r>
                        <a:rPr lang="en-CA" sz="1400" dirty="0" smtClean="0">
                          <a:latin typeface="Montserrat" pitchFamily="2" charset="0"/>
                        </a:rPr>
                        <a:t>9.65</a:t>
                      </a:r>
                      <a:endParaRPr lang="en-CA" sz="1400" dirty="0">
                        <a:latin typeface="Montserrat" pitchFamily="2" charset="0"/>
                      </a:endParaRPr>
                    </a:p>
                  </a:txBody>
                  <a:tcPr/>
                </a:tc>
                <a:tc>
                  <a:txBody>
                    <a:bodyPr/>
                    <a:lstStyle/>
                    <a:p>
                      <a:r>
                        <a:rPr lang="en-CA" sz="1400" dirty="0" smtClean="0">
                          <a:latin typeface="Montserrat" pitchFamily="2" charset="0"/>
                        </a:rPr>
                        <a:t>Commodity</a:t>
                      </a:r>
                      <a:endParaRPr lang="en-CA" sz="1400" dirty="0">
                        <a:latin typeface="Montserrat" pitchFamily="2" charset="0"/>
                      </a:endParaRPr>
                    </a:p>
                  </a:txBody>
                  <a:tcPr/>
                </a:tc>
                <a:tc>
                  <a:txBody>
                    <a:bodyPr/>
                    <a:lstStyle/>
                    <a:p>
                      <a:r>
                        <a:rPr lang="en-CA" sz="1400" dirty="0" smtClean="0">
                          <a:latin typeface="Montserrat" pitchFamily="2" charset="0"/>
                        </a:rPr>
                        <a:t>1</a:t>
                      </a:r>
                      <a:endParaRPr lang="en-CA" sz="1400" dirty="0">
                        <a:latin typeface="Montserrat" pitchFamily="2" charset="0"/>
                      </a:endParaRPr>
                    </a:p>
                  </a:txBody>
                  <a:tcPr/>
                </a:tc>
                <a:tc>
                  <a:txBody>
                    <a:bodyPr/>
                    <a:lstStyle/>
                    <a:p>
                      <a:r>
                        <a:rPr lang="en-CA" sz="1400" dirty="0" smtClean="0">
                          <a:latin typeface="Montserrat" pitchFamily="2" charset="0"/>
                        </a:rPr>
                        <a:t>$500</a:t>
                      </a:r>
                      <a:endParaRPr lang="en-CA" sz="1400" dirty="0">
                        <a:latin typeface="Montserrat" pitchFamily="2" charset="0"/>
                      </a:endParaRPr>
                    </a:p>
                  </a:txBody>
                  <a:tcPr/>
                </a:tc>
                <a:tc>
                  <a:txBody>
                    <a:bodyPr/>
                    <a:lstStyle/>
                    <a:p>
                      <a:r>
                        <a:rPr lang="en-CA" sz="1400" dirty="0" smtClean="0">
                          <a:latin typeface="Montserrat" pitchFamily="2" charset="0"/>
                        </a:rPr>
                        <a:t>308.62</a:t>
                      </a:r>
                      <a:endParaRPr lang="en-CA" sz="1400" dirty="0">
                        <a:latin typeface="Montserrat" pitchFamily="2" charset="0"/>
                      </a:endParaRPr>
                    </a:p>
                  </a:txBody>
                  <a:tcPr/>
                </a:tc>
                <a:tc>
                  <a:txBody>
                    <a:bodyPr/>
                    <a:lstStyle/>
                    <a:p>
                      <a:r>
                        <a:rPr lang="en-CA" sz="1400" dirty="0" smtClean="0">
                          <a:latin typeface="Montserrat" pitchFamily="2" charset="0"/>
                        </a:rPr>
                        <a:t>N/A</a:t>
                      </a:r>
                      <a:endParaRPr lang="en-CA" sz="1400" dirty="0">
                        <a:latin typeface="Montserrat" pitchFamily="2" charset="0"/>
                      </a:endParaRPr>
                    </a:p>
                  </a:txBody>
                  <a:tcPr/>
                </a:tc>
                <a:tc>
                  <a:txBody>
                    <a:bodyPr/>
                    <a:lstStyle/>
                    <a:p>
                      <a:r>
                        <a:rPr lang="en-CA" sz="1400" dirty="0" smtClean="0">
                          <a:latin typeface="Montserrat" pitchFamily="2" charset="0"/>
                        </a:rPr>
                        <a:t>N/A</a:t>
                      </a:r>
                      <a:endParaRPr lang="en-CA" sz="1400" dirty="0">
                        <a:latin typeface="Montserrat" pitchFamily="2" charset="0"/>
                      </a:endParaRPr>
                    </a:p>
                  </a:txBody>
                  <a:tcPr/>
                </a:tc>
              </a:tr>
              <a:tr h="904545">
                <a:tc>
                  <a:txBody>
                    <a:bodyPr/>
                    <a:lstStyle/>
                    <a:p>
                      <a:r>
                        <a:rPr lang="en-CA" sz="1400" dirty="0" smtClean="0">
                          <a:latin typeface="Montserrat" pitchFamily="2" charset="0"/>
                        </a:rPr>
                        <a:t>RTX 3070Ti (Laptop</a:t>
                      </a:r>
                      <a:r>
                        <a:rPr lang="en-CA" sz="1400" dirty="0" smtClean="0">
                          <a:solidFill>
                            <a:srgbClr val="FF0000"/>
                          </a:solidFill>
                          <a:latin typeface="Montserrat" pitchFamily="2" charset="0"/>
                        </a:rPr>
                        <a:t>!</a:t>
                      </a:r>
                      <a:r>
                        <a:rPr lang="en-CA" sz="1400" dirty="0" smtClean="0">
                          <a:latin typeface="Montserrat" pitchFamily="2" charset="0"/>
                        </a:rPr>
                        <a:t>)</a:t>
                      </a:r>
                      <a:endParaRPr lang="en-CA" sz="1400" dirty="0">
                        <a:latin typeface="Montserrat" pitchFamily="2" charset="0"/>
                      </a:endParaRPr>
                    </a:p>
                  </a:txBody>
                  <a:tcPr/>
                </a:tc>
                <a:tc>
                  <a:txBody>
                    <a:bodyPr/>
                    <a:lstStyle/>
                    <a:p>
                      <a:r>
                        <a:rPr lang="en-CA" sz="1400" dirty="0" smtClean="0">
                          <a:latin typeface="Montserrat" pitchFamily="2" charset="0"/>
                        </a:rPr>
                        <a:t>7.94</a:t>
                      </a:r>
                      <a:endParaRPr lang="en-CA" sz="1400" dirty="0">
                        <a:latin typeface="Montserrat" pitchFamily="2" charset="0"/>
                      </a:endParaRPr>
                    </a:p>
                  </a:txBody>
                  <a:tcPr/>
                </a:tc>
                <a:tc>
                  <a:txBody>
                    <a:bodyPr/>
                    <a:lstStyle/>
                    <a:p>
                      <a:r>
                        <a:rPr lang="en-CA" sz="1400" dirty="0" smtClean="0">
                          <a:latin typeface="Montserrat" pitchFamily="2" charset="0"/>
                        </a:rPr>
                        <a:t>7.94</a:t>
                      </a:r>
                      <a:endParaRPr lang="en-CA" sz="1400" dirty="0">
                        <a:latin typeface="Montserrat" pitchFamily="2" charset="0"/>
                      </a:endParaRPr>
                    </a:p>
                  </a:txBody>
                  <a:tcPr/>
                </a:tc>
                <a:tc>
                  <a:txBody>
                    <a:bodyPr/>
                    <a:lstStyle/>
                    <a:p>
                      <a:r>
                        <a:rPr lang="en-CA" sz="1400" dirty="0" smtClean="0">
                          <a:latin typeface="Montserrat" pitchFamily="2" charset="0"/>
                        </a:rPr>
                        <a:t>Commodity (Laptop</a:t>
                      </a:r>
                      <a:r>
                        <a:rPr lang="en-CA" sz="1400" dirty="0" smtClean="0">
                          <a:solidFill>
                            <a:srgbClr val="FF0000"/>
                          </a:solidFill>
                          <a:latin typeface="Montserrat" pitchFamily="2" charset="0"/>
                        </a:rPr>
                        <a:t>!</a:t>
                      </a:r>
                      <a:r>
                        <a:rPr lang="en-CA" sz="1400" dirty="0" smtClean="0">
                          <a:latin typeface="Montserrat" pitchFamily="2" charset="0"/>
                        </a:rPr>
                        <a:t>)</a:t>
                      </a:r>
                      <a:endParaRPr lang="en-CA" sz="1400" dirty="0">
                        <a:latin typeface="Montserrat" pitchFamily="2" charset="0"/>
                      </a:endParaRPr>
                    </a:p>
                  </a:txBody>
                  <a:tcPr/>
                </a:tc>
                <a:tc>
                  <a:txBody>
                    <a:bodyPr/>
                    <a:lstStyle/>
                    <a:p>
                      <a:r>
                        <a:rPr lang="en-CA" sz="1400" dirty="0" smtClean="0">
                          <a:latin typeface="Montserrat" pitchFamily="2" charset="0"/>
                        </a:rPr>
                        <a:t>1</a:t>
                      </a:r>
                      <a:endParaRPr lang="en-CA" sz="1400" dirty="0">
                        <a:latin typeface="Montserrat" pitchFamily="2" charset="0"/>
                      </a:endParaRPr>
                    </a:p>
                  </a:txBody>
                  <a:tcPr/>
                </a:tc>
                <a:tc>
                  <a:txBody>
                    <a:bodyPr/>
                    <a:lstStyle/>
                    <a:p>
                      <a:r>
                        <a:rPr lang="en-CA" sz="1400" dirty="0" smtClean="0">
                          <a:latin typeface="Montserrat" pitchFamily="2" charset="0"/>
                        </a:rPr>
                        <a:t>$1,500</a:t>
                      </a:r>
                      <a:endParaRPr lang="en-CA" sz="1400" dirty="0">
                        <a:latin typeface="Montserrat" pitchFamily="2" charset="0"/>
                      </a:endParaRPr>
                    </a:p>
                  </a:txBody>
                  <a:tcPr/>
                </a:tc>
                <a:tc>
                  <a:txBody>
                    <a:bodyPr/>
                    <a:lstStyle/>
                    <a:p>
                      <a:r>
                        <a:rPr lang="en-CA" sz="1400" dirty="0" smtClean="0">
                          <a:latin typeface="Montserrat" pitchFamily="2" charset="0"/>
                        </a:rPr>
                        <a:t>376.22</a:t>
                      </a:r>
                      <a:endParaRPr lang="en-CA" sz="1400" dirty="0">
                        <a:latin typeface="Montserrat" pitchFamily="2" charset="0"/>
                      </a:endParaRPr>
                    </a:p>
                  </a:txBody>
                  <a:tcPr/>
                </a:tc>
                <a:tc>
                  <a:txBody>
                    <a:bodyPr/>
                    <a:lstStyle/>
                    <a:p>
                      <a:r>
                        <a:rPr lang="en-CA" sz="1400" dirty="0" smtClean="0">
                          <a:latin typeface="Montserrat" pitchFamily="2" charset="0"/>
                        </a:rPr>
                        <a:t>N/A</a:t>
                      </a:r>
                      <a:endParaRPr lang="en-CA" sz="1400" dirty="0">
                        <a:latin typeface="Montserrat" pitchFamily="2" charset="0"/>
                      </a:endParaRPr>
                    </a:p>
                  </a:txBody>
                  <a:tcPr/>
                </a:tc>
                <a:tc>
                  <a:txBody>
                    <a:bodyPr/>
                    <a:lstStyle/>
                    <a:p>
                      <a:r>
                        <a:rPr lang="en-CA" sz="1400" dirty="0" smtClean="0">
                          <a:latin typeface="Montserrat" pitchFamily="2" charset="0"/>
                        </a:rPr>
                        <a:t>N/A</a:t>
                      </a:r>
                      <a:endParaRPr lang="en-CA" sz="1400" dirty="0">
                        <a:latin typeface="Montserrat" pitchFamily="2" charset="0"/>
                      </a:endParaRPr>
                    </a:p>
                  </a:txBody>
                  <a:tcPr/>
                </a:tc>
              </a:tr>
            </a:tbl>
          </a:graphicData>
        </a:graphic>
      </p:graphicFrame>
    </p:spTree>
    <p:extLst>
      <p:ext uri="{BB962C8B-B14F-4D97-AF65-F5344CB8AC3E}">
        <p14:creationId xmlns:p14="http://schemas.microsoft.com/office/powerpoint/2010/main" val="379237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Autofit/>
          </a:bodyPr>
          <a:lstStyle/>
          <a:p>
            <a:r>
              <a:rPr lang="en-CA" sz="2800" dirty="0" err="1" smtClean="0">
                <a:latin typeface="Montserrat Medium" pitchFamily="2" charset="0"/>
              </a:rPr>
              <a:t>Netcode</a:t>
            </a:r>
            <a:r>
              <a:rPr lang="en-CA" sz="2800" dirty="0" smtClean="0">
                <a:latin typeface="Montserrat Medium" pitchFamily="2" charset="0"/>
              </a:rPr>
              <a:t> architecture: do’s and don’ts!</a:t>
            </a:r>
            <a:endParaRPr lang="en-CA" sz="2800" dirty="0">
              <a:latin typeface="Montserrat Medium" pitchFamily="2" charset="0"/>
            </a:endParaRPr>
          </a:p>
        </p:txBody>
      </p:sp>
      <p:sp>
        <p:nvSpPr>
          <p:cNvPr id="16" name="TextBox 15"/>
          <p:cNvSpPr txBox="1"/>
          <p:nvPr/>
        </p:nvSpPr>
        <p:spPr>
          <a:xfrm>
            <a:off x="611560" y="1792099"/>
            <a:ext cx="7704856" cy="646331"/>
          </a:xfrm>
          <a:prstGeom prst="rect">
            <a:avLst/>
          </a:prstGeom>
          <a:noFill/>
        </p:spPr>
        <p:txBody>
          <a:bodyPr wrap="square" rtlCol="0">
            <a:spAutoFit/>
          </a:bodyPr>
          <a:lstStyle/>
          <a:p>
            <a:pPr marL="342900" indent="-342900">
              <a:buFont typeface="Arial" pitchFamily="34" charset="0"/>
              <a:buChar char="•"/>
            </a:pPr>
            <a:r>
              <a:rPr lang="en-CA" dirty="0" smtClean="0">
                <a:latin typeface="Montserrat Medium" pitchFamily="2" charset="0"/>
              </a:rPr>
              <a:t>Implement thin-client/server-authoritative architecture</a:t>
            </a:r>
          </a:p>
          <a:p>
            <a:pPr marL="800100" lvl="1" indent="-342900">
              <a:buFont typeface="Arial" pitchFamily="34" charset="0"/>
              <a:buChar char="•"/>
            </a:pPr>
            <a:r>
              <a:rPr lang="en-CA" dirty="0" smtClean="0">
                <a:latin typeface="Montserrat Medium" pitchFamily="2" charset="0"/>
              </a:rPr>
              <a:t>We can deal with its absence… </a:t>
            </a:r>
            <a:r>
              <a:rPr lang="en-CA" dirty="0" err="1" smtClean="0">
                <a:latin typeface="Montserrat Medium" pitchFamily="2" charset="0"/>
              </a:rPr>
              <a:t>kinda</a:t>
            </a:r>
            <a:r>
              <a:rPr lang="en-CA" dirty="0" smtClean="0">
                <a:latin typeface="Montserrat Medium" pitchFamily="2" charset="0"/>
              </a:rPr>
              <a:t>. Better to have.</a:t>
            </a:r>
          </a:p>
        </p:txBody>
      </p:sp>
      <p:sp>
        <p:nvSpPr>
          <p:cNvPr id="10" name="TextBox 9"/>
          <p:cNvSpPr txBox="1"/>
          <p:nvPr/>
        </p:nvSpPr>
        <p:spPr>
          <a:xfrm>
            <a:off x="611560" y="1340768"/>
            <a:ext cx="792088" cy="461665"/>
          </a:xfrm>
          <a:prstGeom prst="rect">
            <a:avLst/>
          </a:prstGeom>
          <a:noFill/>
        </p:spPr>
        <p:txBody>
          <a:bodyPr wrap="square" rtlCol="0">
            <a:spAutoFit/>
          </a:bodyPr>
          <a:lstStyle/>
          <a:p>
            <a:r>
              <a:rPr lang="en-CA" sz="2400" dirty="0" smtClean="0">
                <a:solidFill>
                  <a:srgbClr val="00B050"/>
                </a:solidFill>
                <a:latin typeface="Montserrat Medium" pitchFamily="2" charset="0"/>
              </a:rPr>
              <a:t>Do:</a:t>
            </a:r>
          </a:p>
        </p:txBody>
      </p:sp>
      <p:sp>
        <p:nvSpPr>
          <p:cNvPr id="11" name="TextBox 10"/>
          <p:cNvSpPr txBox="1"/>
          <p:nvPr/>
        </p:nvSpPr>
        <p:spPr>
          <a:xfrm>
            <a:off x="611560" y="2373164"/>
            <a:ext cx="7704856" cy="369332"/>
          </a:xfrm>
          <a:prstGeom prst="rect">
            <a:avLst/>
          </a:prstGeom>
          <a:noFill/>
        </p:spPr>
        <p:txBody>
          <a:bodyPr wrap="square" rtlCol="0">
            <a:spAutoFit/>
          </a:bodyPr>
          <a:lstStyle/>
          <a:p>
            <a:pPr marL="342900" indent="-342900">
              <a:buFont typeface="Arial" pitchFamily="34" charset="0"/>
              <a:buChar char="•"/>
            </a:pPr>
            <a:r>
              <a:rPr lang="en-CA" dirty="0" smtClean="0">
                <a:latin typeface="Montserrat Medium" pitchFamily="2" charset="0"/>
              </a:rPr>
              <a:t>Scrutinize user-supplied data (y-FOV, aspect ratio etc.)</a:t>
            </a:r>
          </a:p>
        </p:txBody>
      </p:sp>
      <p:sp>
        <p:nvSpPr>
          <p:cNvPr id="13" name="TextBox 12"/>
          <p:cNvSpPr txBox="1"/>
          <p:nvPr/>
        </p:nvSpPr>
        <p:spPr>
          <a:xfrm>
            <a:off x="611560" y="4150821"/>
            <a:ext cx="1152128" cy="461665"/>
          </a:xfrm>
          <a:prstGeom prst="rect">
            <a:avLst/>
          </a:prstGeom>
          <a:noFill/>
        </p:spPr>
        <p:txBody>
          <a:bodyPr wrap="square" rtlCol="0">
            <a:spAutoFit/>
          </a:bodyPr>
          <a:lstStyle/>
          <a:p>
            <a:r>
              <a:rPr lang="en-CA" sz="2400" dirty="0" smtClean="0">
                <a:solidFill>
                  <a:srgbClr val="FF0000"/>
                </a:solidFill>
                <a:latin typeface="Montserrat Medium" pitchFamily="2" charset="0"/>
              </a:rPr>
              <a:t>Don’t:</a:t>
            </a:r>
          </a:p>
        </p:txBody>
      </p:sp>
      <p:sp>
        <p:nvSpPr>
          <p:cNvPr id="14" name="TextBox 13"/>
          <p:cNvSpPr txBox="1"/>
          <p:nvPr/>
        </p:nvSpPr>
        <p:spPr>
          <a:xfrm>
            <a:off x="611560" y="4573577"/>
            <a:ext cx="7704856" cy="646331"/>
          </a:xfrm>
          <a:prstGeom prst="rect">
            <a:avLst/>
          </a:prstGeom>
          <a:noFill/>
        </p:spPr>
        <p:txBody>
          <a:bodyPr wrap="square" rtlCol="0">
            <a:spAutoFit/>
          </a:bodyPr>
          <a:lstStyle/>
          <a:p>
            <a:pPr marL="342900" indent="-342900">
              <a:buFont typeface="Arial" pitchFamily="34" charset="0"/>
              <a:buChar char="•"/>
            </a:pPr>
            <a:r>
              <a:rPr lang="en-CA" dirty="0" smtClean="0">
                <a:latin typeface="Montserrat Medium" pitchFamily="2" charset="0"/>
              </a:rPr>
              <a:t>Assume player data to be always available</a:t>
            </a:r>
          </a:p>
          <a:p>
            <a:pPr marL="800100" lvl="1" indent="-342900">
              <a:buFont typeface="Arial" pitchFamily="34" charset="0"/>
              <a:buChar char="•"/>
            </a:pPr>
            <a:r>
              <a:rPr lang="en-CA" dirty="0" smtClean="0">
                <a:latin typeface="Montserrat Medium" pitchFamily="2" charset="0"/>
              </a:rPr>
              <a:t>Pack origin when necessary</a:t>
            </a:r>
          </a:p>
        </p:txBody>
      </p:sp>
      <p:sp>
        <p:nvSpPr>
          <p:cNvPr id="17" name="TextBox 16"/>
          <p:cNvSpPr txBox="1"/>
          <p:nvPr/>
        </p:nvSpPr>
        <p:spPr>
          <a:xfrm>
            <a:off x="611560" y="2683519"/>
            <a:ext cx="8475342" cy="646331"/>
          </a:xfrm>
          <a:prstGeom prst="rect">
            <a:avLst/>
          </a:prstGeom>
          <a:noFill/>
        </p:spPr>
        <p:txBody>
          <a:bodyPr wrap="square" rtlCol="0">
            <a:spAutoFit/>
          </a:bodyPr>
          <a:lstStyle/>
          <a:p>
            <a:pPr marL="342900" indent="-342900">
              <a:buFont typeface="Arial" pitchFamily="34" charset="0"/>
              <a:buChar char="•"/>
            </a:pPr>
            <a:r>
              <a:rPr lang="en-CA" dirty="0" smtClean="0">
                <a:latin typeface="Montserrat Medium" pitchFamily="2" charset="0"/>
              </a:rPr>
              <a:t>Use non-conservative geometry simplification</a:t>
            </a:r>
          </a:p>
          <a:p>
            <a:pPr marL="800100" lvl="1" indent="-342900">
              <a:buFont typeface="Arial" pitchFamily="34" charset="0"/>
              <a:buChar char="•"/>
            </a:pPr>
            <a:r>
              <a:rPr lang="en-CA" dirty="0" smtClean="0">
                <a:latin typeface="Montserrat Medium" pitchFamily="2" charset="0"/>
              </a:rPr>
              <a:t>Get rid of small </a:t>
            </a:r>
            <a:r>
              <a:rPr lang="en-CA" dirty="0" err="1" smtClean="0">
                <a:latin typeface="Montserrat Medium" pitchFamily="2" charset="0"/>
              </a:rPr>
              <a:t>occluders</a:t>
            </a:r>
            <a:r>
              <a:rPr lang="en-CA" dirty="0" smtClean="0">
                <a:latin typeface="Montserrat Medium" pitchFamily="2" charset="0"/>
              </a:rPr>
              <a:t>…</a:t>
            </a:r>
          </a:p>
        </p:txBody>
      </p:sp>
      <p:sp>
        <p:nvSpPr>
          <p:cNvPr id="20" name="TextBox 19"/>
          <p:cNvSpPr txBox="1"/>
          <p:nvPr/>
        </p:nvSpPr>
        <p:spPr>
          <a:xfrm>
            <a:off x="616287" y="3261324"/>
            <a:ext cx="8475342" cy="923330"/>
          </a:xfrm>
          <a:prstGeom prst="rect">
            <a:avLst/>
          </a:prstGeom>
          <a:noFill/>
        </p:spPr>
        <p:txBody>
          <a:bodyPr wrap="square" rtlCol="0">
            <a:spAutoFit/>
          </a:bodyPr>
          <a:lstStyle/>
          <a:p>
            <a:pPr marL="342900" indent="-342900">
              <a:buFont typeface="Arial" pitchFamily="34" charset="0"/>
              <a:buChar char="•"/>
            </a:pPr>
            <a:r>
              <a:rPr lang="en-CA" dirty="0" smtClean="0">
                <a:latin typeface="Montserrat Medium" pitchFamily="2" charset="0"/>
              </a:rPr>
              <a:t>Be mindful of side-channels:</a:t>
            </a:r>
          </a:p>
          <a:p>
            <a:pPr marL="800100" lvl="1" indent="-342900">
              <a:buFont typeface="Arial" pitchFamily="34" charset="0"/>
              <a:buChar char="•"/>
            </a:pPr>
            <a:r>
              <a:rPr lang="en-CA" dirty="0" smtClean="0">
                <a:latin typeface="Montserrat Medium" pitchFamily="2" charset="0"/>
              </a:rPr>
              <a:t>Obfuscate/randomize origins, stream audio etc.</a:t>
            </a:r>
          </a:p>
          <a:p>
            <a:pPr marL="800100" lvl="1" indent="-342900">
              <a:buFont typeface="Arial" pitchFamily="34" charset="0"/>
              <a:buChar char="•"/>
            </a:pPr>
            <a:r>
              <a:rPr lang="en-CA" dirty="0" smtClean="0">
                <a:latin typeface="Montserrat Medium" pitchFamily="2" charset="0"/>
              </a:rPr>
              <a:t>Trace projectiles, gunshot point light spheres etc.</a:t>
            </a:r>
          </a:p>
        </p:txBody>
      </p:sp>
      <p:sp>
        <p:nvSpPr>
          <p:cNvPr id="21" name="TextBox 20"/>
          <p:cNvSpPr txBox="1"/>
          <p:nvPr/>
        </p:nvSpPr>
        <p:spPr>
          <a:xfrm>
            <a:off x="611560" y="5128796"/>
            <a:ext cx="7704856" cy="1145014"/>
          </a:xfrm>
          <a:prstGeom prst="rect">
            <a:avLst/>
          </a:prstGeom>
          <a:noFill/>
        </p:spPr>
        <p:txBody>
          <a:bodyPr wrap="square" rtlCol="0">
            <a:spAutoFit/>
          </a:bodyPr>
          <a:lstStyle/>
          <a:p>
            <a:pPr marL="342900" indent="-342900">
              <a:buFont typeface="Arial" pitchFamily="34" charset="0"/>
              <a:buChar char="•"/>
            </a:pPr>
            <a:r>
              <a:rPr lang="en-CA" dirty="0" smtClean="0">
                <a:latin typeface="Montserrat Medium" pitchFamily="2" charset="0"/>
              </a:rPr>
              <a:t>Send more data than necessary</a:t>
            </a:r>
          </a:p>
          <a:p>
            <a:pPr marL="800100" lvl="1" indent="-342900">
              <a:buFont typeface="Arial" pitchFamily="34" charset="0"/>
              <a:buChar char="•"/>
            </a:pPr>
            <a:r>
              <a:rPr lang="en-CA" dirty="0" smtClean="0">
                <a:latin typeface="Montserrat Medium" pitchFamily="2" charset="0"/>
              </a:rPr>
              <a:t>Radar pins don’t need 3D locations</a:t>
            </a:r>
          </a:p>
        </p:txBody>
      </p:sp>
    </p:spTree>
    <p:extLst>
      <p:ext uri="{BB962C8B-B14F-4D97-AF65-F5344CB8AC3E}">
        <p14:creationId xmlns:p14="http://schemas.microsoft.com/office/powerpoint/2010/main" val="33911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1" grpId="0"/>
      <p:bldP spid="13" grpId="0"/>
      <p:bldP spid="14" grpId="0"/>
      <p:bldP spid="17"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Autofit/>
          </a:bodyPr>
          <a:lstStyle/>
          <a:p>
            <a:r>
              <a:rPr lang="en-CA" sz="2800" dirty="0" smtClean="0">
                <a:latin typeface="Montserrat Medium" pitchFamily="2" charset="0"/>
              </a:rPr>
              <a:t>We have stuff to show!</a:t>
            </a:r>
            <a:endParaRPr lang="en-CA" sz="2800" dirty="0">
              <a:latin typeface="Montserrat Medium" pitchFamily="2" charset="0"/>
            </a:endParaRPr>
          </a:p>
        </p:txBody>
      </p:sp>
      <p:sp>
        <p:nvSpPr>
          <p:cNvPr id="12" name="TextBox 11"/>
          <p:cNvSpPr txBox="1"/>
          <p:nvPr/>
        </p:nvSpPr>
        <p:spPr>
          <a:xfrm>
            <a:off x="883237" y="1916832"/>
            <a:ext cx="7416824" cy="923330"/>
          </a:xfrm>
          <a:prstGeom prst="rect">
            <a:avLst/>
          </a:prstGeom>
          <a:noFill/>
        </p:spPr>
        <p:txBody>
          <a:bodyPr wrap="square" rtlCol="0">
            <a:spAutoFit/>
          </a:bodyPr>
          <a:lstStyle/>
          <a:p>
            <a:r>
              <a:rPr lang="en-CA" dirty="0" smtClean="0">
                <a:latin typeface="Montserrat Medium" pitchFamily="2" charset="0"/>
              </a:rPr>
              <a:t>(Afterwards) you can visit our US West Coast servers! (AWS us-west-2)</a:t>
            </a:r>
          </a:p>
          <a:p>
            <a:r>
              <a:rPr lang="en-CA" dirty="0" smtClean="0">
                <a:latin typeface="Montserrat Medium" pitchFamily="2" charset="0"/>
              </a:rPr>
              <a:t>Running until further notice…</a:t>
            </a:r>
          </a:p>
        </p:txBody>
      </p:sp>
      <p:sp>
        <p:nvSpPr>
          <p:cNvPr id="15" name="TextBox 14"/>
          <p:cNvSpPr txBox="1"/>
          <p:nvPr/>
        </p:nvSpPr>
        <p:spPr>
          <a:xfrm>
            <a:off x="878386" y="2845385"/>
            <a:ext cx="7416824" cy="369332"/>
          </a:xfrm>
          <a:prstGeom prst="rect">
            <a:avLst/>
          </a:prstGeom>
          <a:noFill/>
        </p:spPr>
        <p:txBody>
          <a:bodyPr wrap="square" rtlCol="0">
            <a:spAutoFit/>
          </a:bodyPr>
          <a:lstStyle/>
          <a:p>
            <a:r>
              <a:rPr lang="en-CA" dirty="0" smtClean="0">
                <a:latin typeface="Montserrat Medium" pitchFamily="2" charset="0"/>
              </a:rPr>
              <a:t>Details are on Twitter: </a:t>
            </a:r>
            <a:r>
              <a:rPr lang="en-CA" dirty="0" smtClean="0">
                <a:latin typeface="Montserrat Medium" pitchFamily="2" charset="0"/>
                <a:hlinkClick r:id="rId3"/>
              </a:rPr>
              <a:t>@</a:t>
            </a:r>
            <a:r>
              <a:rPr lang="en-CA" dirty="0" err="1" smtClean="0">
                <a:latin typeface="Montserrat Medium" pitchFamily="2" charset="0"/>
                <a:hlinkClick r:id="rId3"/>
              </a:rPr>
              <a:t>antiwallhack</a:t>
            </a:r>
            <a:r>
              <a:rPr lang="en-CA" dirty="0" smtClean="0">
                <a:latin typeface="Montserrat Medium" pitchFamily="2" charset="0"/>
              </a:rPr>
              <a:t> and our website.</a:t>
            </a:r>
          </a:p>
        </p:txBody>
      </p:sp>
      <p:sp>
        <p:nvSpPr>
          <p:cNvPr id="18" name="TextBox 17"/>
          <p:cNvSpPr txBox="1"/>
          <p:nvPr/>
        </p:nvSpPr>
        <p:spPr>
          <a:xfrm>
            <a:off x="882658" y="3288466"/>
            <a:ext cx="7416824" cy="369332"/>
          </a:xfrm>
          <a:prstGeom prst="rect">
            <a:avLst/>
          </a:prstGeom>
          <a:noFill/>
        </p:spPr>
        <p:txBody>
          <a:bodyPr wrap="square" rtlCol="0">
            <a:spAutoFit/>
          </a:bodyPr>
          <a:lstStyle/>
          <a:p>
            <a:r>
              <a:rPr lang="en-CA" dirty="0" smtClean="0">
                <a:latin typeface="Montserrat Medium" pitchFamily="2" charset="0"/>
              </a:rPr>
              <a:t>NOTE: </a:t>
            </a:r>
            <a:r>
              <a:rPr lang="en-CA" dirty="0" smtClean="0">
                <a:solidFill>
                  <a:srgbClr val="FF0000"/>
                </a:solidFill>
                <a:latin typeface="Montserrat Medium" pitchFamily="2" charset="0"/>
              </a:rPr>
              <a:t>We don’t advocate breaking T.O.S</a:t>
            </a:r>
          </a:p>
        </p:txBody>
      </p:sp>
      <p:sp>
        <p:nvSpPr>
          <p:cNvPr id="19" name="TextBox 18"/>
          <p:cNvSpPr txBox="1"/>
          <p:nvPr/>
        </p:nvSpPr>
        <p:spPr>
          <a:xfrm>
            <a:off x="882658" y="3718773"/>
            <a:ext cx="7416824" cy="646331"/>
          </a:xfrm>
          <a:prstGeom prst="rect">
            <a:avLst/>
          </a:prstGeom>
          <a:noFill/>
        </p:spPr>
        <p:txBody>
          <a:bodyPr wrap="square" rtlCol="0">
            <a:spAutoFit/>
          </a:bodyPr>
          <a:lstStyle/>
          <a:p>
            <a:r>
              <a:rPr lang="en-CA" dirty="0" smtClean="0">
                <a:latin typeface="Montserrat Medium" pitchFamily="2" charset="0"/>
              </a:rPr>
              <a:t>However, </a:t>
            </a:r>
            <a:r>
              <a:rPr lang="en-CA" i="1" dirty="0" smtClean="0">
                <a:latin typeface="Montserrat Medium" pitchFamily="2" charset="0"/>
              </a:rPr>
              <a:t>if</a:t>
            </a:r>
            <a:r>
              <a:rPr lang="en-CA" dirty="0" smtClean="0">
                <a:latin typeface="Montserrat Medium" pitchFamily="2" charset="0"/>
              </a:rPr>
              <a:t> you know what you’re doing, come and test our </a:t>
            </a:r>
            <a:r>
              <a:rPr lang="en-CA" dirty="0" err="1" smtClean="0">
                <a:latin typeface="Montserrat Medium" pitchFamily="2" charset="0"/>
              </a:rPr>
              <a:t>schtuff</a:t>
            </a:r>
            <a:r>
              <a:rPr lang="en-CA" dirty="0" smtClean="0">
                <a:latin typeface="Montserrat Medium" pitchFamily="2" charset="0"/>
              </a:rPr>
              <a:t>! ;)</a:t>
            </a:r>
            <a:endParaRPr lang="en-CA" dirty="0" smtClean="0">
              <a:solidFill>
                <a:srgbClr val="FF0000"/>
              </a:solidFill>
              <a:latin typeface="Montserrat Medium" pitchFamily="2" charset="0"/>
            </a:endParaRPr>
          </a:p>
        </p:txBody>
      </p:sp>
      <p:sp>
        <p:nvSpPr>
          <p:cNvPr id="7" name="TextBox 6"/>
          <p:cNvSpPr txBox="1"/>
          <p:nvPr/>
        </p:nvSpPr>
        <p:spPr>
          <a:xfrm>
            <a:off x="883237" y="1519400"/>
            <a:ext cx="7416824" cy="369332"/>
          </a:xfrm>
          <a:prstGeom prst="rect">
            <a:avLst/>
          </a:prstGeom>
          <a:noFill/>
        </p:spPr>
        <p:txBody>
          <a:bodyPr wrap="square" rtlCol="0">
            <a:spAutoFit/>
          </a:bodyPr>
          <a:lstStyle/>
          <a:p>
            <a:r>
              <a:rPr lang="en-CA" dirty="0" smtClean="0">
                <a:latin typeface="Montserrat Medium" pitchFamily="2" charset="0"/>
              </a:rPr>
              <a:t>We have Paris servers running until Monday! (AWS eu-west-3)</a:t>
            </a:r>
          </a:p>
        </p:txBody>
      </p:sp>
    </p:spTree>
    <p:extLst>
      <p:ext uri="{BB962C8B-B14F-4D97-AF65-F5344CB8AC3E}">
        <p14:creationId xmlns:p14="http://schemas.microsoft.com/office/powerpoint/2010/main" val="18937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6864" cy="603498"/>
          </a:xfrm>
        </p:spPr>
        <p:txBody>
          <a:bodyPr>
            <a:noAutofit/>
          </a:bodyPr>
          <a:lstStyle/>
          <a:p>
            <a:r>
              <a:rPr lang="en-CA" sz="2800" dirty="0" smtClean="0">
                <a:latin typeface="Montserrat Medium" pitchFamily="2" charset="0"/>
              </a:rPr>
              <a:t>Thank you!</a:t>
            </a:r>
            <a:endParaRPr lang="en-CA" sz="2800" dirty="0">
              <a:latin typeface="Montserrat Medium" pitchFamily="2" charset="0"/>
            </a:endParaRPr>
          </a:p>
        </p:txBody>
      </p:sp>
      <p:sp>
        <p:nvSpPr>
          <p:cNvPr id="16" name="TextBox 15"/>
          <p:cNvSpPr txBox="1"/>
          <p:nvPr/>
        </p:nvSpPr>
        <p:spPr>
          <a:xfrm>
            <a:off x="3127568" y="3038707"/>
            <a:ext cx="2880320" cy="830997"/>
          </a:xfrm>
          <a:prstGeom prst="rect">
            <a:avLst/>
          </a:prstGeom>
          <a:noFill/>
        </p:spPr>
        <p:txBody>
          <a:bodyPr wrap="square" rtlCol="0">
            <a:spAutoFit/>
          </a:bodyPr>
          <a:lstStyle/>
          <a:p>
            <a:pPr algn="ctr"/>
            <a:r>
              <a:rPr lang="en-CA" sz="2400" b="1" dirty="0" smtClean="0">
                <a:latin typeface="Montserrat Medium" pitchFamily="2" charset="0"/>
              </a:rPr>
              <a:t>Time for</a:t>
            </a:r>
          </a:p>
          <a:p>
            <a:r>
              <a:rPr lang="en-CA" sz="2400" b="1" dirty="0" smtClean="0">
                <a:latin typeface="Montserrat Medium" pitchFamily="2" charset="0"/>
              </a:rPr>
              <a:t> demo and Q&amp;A!</a:t>
            </a:r>
          </a:p>
        </p:txBody>
      </p:sp>
      <p:pic>
        <p:nvPicPr>
          <p:cNvPr id="1030" name="Picture 6" descr="🙂 Slightly Smiling Face Emoji | Slight Smile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700" y="1916832"/>
            <a:ext cx="50405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8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548680"/>
            <a:ext cx="5184576" cy="603498"/>
          </a:xfrm>
        </p:spPr>
        <p:txBody>
          <a:bodyPr>
            <a:normAutofit fontScale="90000"/>
          </a:bodyPr>
          <a:lstStyle/>
          <a:p>
            <a:r>
              <a:rPr lang="en-CA" dirty="0" smtClean="0">
                <a:latin typeface="Montserrat Medium" pitchFamily="2" charset="0"/>
              </a:rPr>
              <a:t>What is </a:t>
            </a:r>
            <a:r>
              <a:rPr lang="en-CA" dirty="0" err="1" smtClean="0">
                <a:latin typeface="Montserrat Medium" pitchFamily="2" charset="0"/>
              </a:rPr>
              <a:t>SauRay</a:t>
            </a:r>
            <a:r>
              <a:rPr lang="en-CA" baseline="30000" dirty="0" err="1" smtClean="0">
                <a:latin typeface="Montserrat Medium" pitchFamily="2" charset="0"/>
              </a:rPr>
              <a:t>TM</a:t>
            </a:r>
            <a:r>
              <a:rPr lang="en-CA" dirty="0" smtClean="0">
                <a:latin typeface="Montserrat Medium" pitchFamily="2" charset="0"/>
              </a:rPr>
              <a:t>?</a:t>
            </a:r>
            <a:endParaRPr lang="en-CA" dirty="0">
              <a:latin typeface="Montserrat Medium" pitchFamily="2" charset="0"/>
            </a:endParaRPr>
          </a:p>
        </p:txBody>
      </p:sp>
      <p:pic>
        <p:nvPicPr>
          <p:cNvPr id="1026" name="Picture 2" descr="E:\Dropbox\AzamBaktashShare\HonestGamingInc\prez\coversh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003" y="1354074"/>
            <a:ext cx="4382734"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04241" y="4149080"/>
            <a:ext cx="4464496" cy="1323439"/>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Provides this matrix to the game server loop to filter outgoing updates!</a:t>
            </a:r>
          </a:p>
          <a:p>
            <a:pPr marL="742950" lvl="1" indent="-285750">
              <a:buFont typeface="Arial" pitchFamily="34" charset="0"/>
              <a:buChar char="•"/>
            </a:pPr>
            <a:r>
              <a:rPr lang="en-CA" sz="1600" dirty="0" smtClean="0">
                <a:latin typeface="Montserrat Medium" pitchFamily="2" charset="0"/>
              </a:rPr>
              <a:t>If player A can’t see player B, player B’s updates are not transmitted to player A.</a:t>
            </a:r>
          </a:p>
        </p:txBody>
      </p:sp>
      <p:sp>
        <p:nvSpPr>
          <p:cNvPr id="7" name="TextBox 6"/>
          <p:cNvSpPr txBox="1"/>
          <p:nvPr/>
        </p:nvSpPr>
        <p:spPr>
          <a:xfrm>
            <a:off x="179512" y="1367641"/>
            <a:ext cx="4464496" cy="584775"/>
          </a:xfrm>
          <a:prstGeom prst="rect">
            <a:avLst/>
          </a:prstGeom>
          <a:noFill/>
        </p:spPr>
        <p:txBody>
          <a:bodyPr wrap="square" rtlCol="0">
            <a:spAutoFit/>
          </a:bodyPr>
          <a:lstStyle/>
          <a:p>
            <a:r>
              <a:rPr lang="en-CA" sz="1600" dirty="0" smtClean="0">
                <a:latin typeface="Montserrat Medium" pitchFamily="2" charset="0"/>
              </a:rPr>
              <a:t>Server-side hardware-</a:t>
            </a:r>
            <a:r>
              <a:rPr lang="en-CA" sz="1600" dirty="0" err="1" smtClean="0">
                <a:latin typeface="Montserrat Medium" pitchFamily="2" charset="0"/>
              </a:rPr>
              <a:t>raytracing</a:t>
            </a:r>
            <a:r>
              <a:rPr lang="en-CA" sz="1600" dirty="0" smtClean="0">
                <a:latin typeface="Montserrat Medium" pitchFamily="2" charset="0"/>
              </a:rPr>
              <a:t> </a:t>
            </a:r>
            <a:r>
              <a:rPr lang="en-CA" sz="1600" dirty="0" err="1" smtClean="0">
                <a:latin typeface="Montserrat Medium" pitchFamily="2" charset="0"/>
              </a:rPr>
              <a:t>antiwallhack</a:t>
            </a:r>
            <a:r>
              <a:rPr lang="en-CA" sz="1600" dirty="0" smtClean="0">
                <a:latin typeface="Montserrat Medium" pitchFamily="2" charset="0"/>
              </a:rPr>
              <a:t> solution:</a:t>
            </a:r>
          </a:p>
        </p:txBody>
      </p:sp>
      <p:sp>
        <p:nvSpPr>
          <p:cNvPr id="8" name="TextBox 7"/>
          <p:cNvSpPr txBox="1"/>
          <p:nvPr/>
        </p:nvSpPr>
        <p:spPr>
          <a:xfrm>
            <a:off x="187420" y="2060848"/>
            <a:ext cx="4464496" cy="584775"/>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Middleware </a:t>
            </a:r>
            <a:r>
              <a:rPr lang="en-CA" sz="1600" dirty="0">
                <a:latin typeface="Montserrat Medium" pitchFamily="2" charset="0"/>
              </a:rPr>
              <a:t>that runs on a game server that has a </a:t>
            </a:r>
            <a:r>
              <a:rPr lang="en-CA" sz="1600" dirty="0" err="1">
                <a:latin typeface="Montserrat Medium" pitchFamily="2" charset="0"/>
              </a:rPr>
              <a:t>raytracing</a:t>
            </a:r>
            <a:r>
              <a:rPr lang="en-CA" sz="1600" dirty="0">
                <a:latin typeface="Montserrat Medium" pitchFamily="2" charset="0"/>
              </a:rPr>
              <a:t> GPU</a:t>
            </a:r>
          </a:p>
        </p:txBody>
      </p:sp>
      <p:sp>
        <p:nvSpPr>
          <p:cNvPr id="9" name="TextBox 8"/>
          <p:cNvSpPr txBox="1"/>
          <p:nvPr/>
        </p:nvSpPr>
        <p:spPr>
          <a:xfrm>
            <a:off x="187420" y="2708920"/>
            <a:ext cx="4464496" cy="1569660"/>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Renders </a:t>
            </a:r>
            <a:r>
              <a:rPr lang="en-CA" sz="1600" dirty="0">
                <a:latin typeface="Montserrat Medium" pitchFamily="2" charset="0"/>
              </a:rPr>
              <a:t>a visibility focused version of each client frustum at low resolution in a smart manner:</a:t>
            </a:r>
          </a:p>
          <a:p>
            <a:pPr marL="742950" lvl="1" indent="-285750">
              <a:buFont typeface="Arial" pitchFamily="34" charset="0"/>
              <a:buChar char="•"/>
            </a:pPr>
            <a:r>
              <a:rPr lang="en-CA" sz="1600" dirty="0">
                <a:latin typeface="Montserrat Medium" pitchFamily="2" charset="0"/>
              </a:rPr>
              <a:t>Accounts for client-side rendering pipeline effects like shadows, global reflections or global AO.</a:t>
            </a:r>
          </a:p>
        </p:txBody>
      </p:sp>
      <p:sp>
        <p:nvSpPr>
          <p:cNvPr id="10" name="TextBox 9"/>
          <p:cNvSpPr txBox="1"/>
          <p:nvPr/>
        </p:nvSpPr>
        <p:spPr>
          <a:xfrm>
            <a:off x="192343" y="4356393"/>
            <a:ext cx="4464496" cy="584775"/>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Creates a visibility matrix that outlines who can see who.</a:t>
            </a:r>
          </a:p>
        </p:txBody>
      </p:sp>
    </p:spTree>
    <p:extLst>
      <p:ext uri="{BB962C8B-B14F-4D97-AF65-F5344CB8AC3E}">
        <p14:creationId xmlns:p14="http://schemas.microsoft.com/office/powerpoint/2010/main" val="3010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rmAutofit fontScale="90000"/>
          </a:bodyPr>
          <a:lstStyle/>
          <a:p>
            <a:r>
              <a:rPr lang="en-CA" dirty="0" smtClean="0">
                <a:latin typeface="Montserrat Medium" pitchFamily="2" charset="0"/>
              </a:rPr>
              <a:t>Prior work</a:t>
            </a:r>
            <a:endParaRPr lang="en-CA" dirty="0">
              <a:latin typeface="Montserrat Medium" pitchFamily="2" charset="0"/>
            </a:endParaRPr>
          </a:p>
        </p:txBody>
      </p:sp>
      <p:sp>
        <p:nvSpPr>
          <p:cNvPr id="8" name="TextBox 7"/>
          <p:cNvSpPr txBox="1"/>
          <p:nvPr/>
        </p:nvSpPr>
        <p:spPr>
          <a:xfrm>
            <a:off x="179512" y="3503910"/>
            <a:ext cx="4464496" cy="1077218"/>
          </a:xfrm>
          <a:prstGeom prst="rect">
            <a:avLst/>
          </a:prstGeom>
          <a:noFill/>
        </p:spPr>
        <p:txBody>
          <a:bodyPr wrap="square" rtlCol="0">
            <a:spAutoFit/>
          </a:bodyPr>
          <a:lstStyle/>
          <a:p>
            <a:pPr marL="285750" indent="-285750">
              <a:buFont typeface="Arial" pitchFamily="34" charset="0"/>
              <a:buChar char="•"/>
            </a:pPr>
            <a:r>
              <a:rPr lang="en-CA" sz="1600" dirty="0" err="1" smtClean="0">
                <a:latin typeface="Montserrat Medium" pitchFamily="2" charset="0"/>
              </a:rPr>
              <a:t>SourceMod</a:t>
            </a:r>
            <a:r>
              <a:rPr lang="en-CA" sz="1600" dirty="0" smtClean="0">
                <a:latin typeface="Montserrat Medium" pitchFamily="2" charset="0"/>
              </a:rPr>
              <a:t> </a:t>
            </a:r>
            <a:r>
              <a:rPr lang="en-CA" sz="1600" dirty="0" err="1" smtClean="0">
                <a:latin typeface="Montserrat Medium" pitchFamily="2" charset="0"/>
              </a:rPr>
              <a:t>Anticheat</a:t>
            </a:r>
            <a:r>
              <a:rPr lang="en-CA" sz="1600" dirty="0">
                <a:latin typeface="Montserrat Medium" pitchFamily="2" charset="0"/>
              </a:rPr>
              <a:t> </a:t>
            </a:r>
            <a:r>
              <a:rPr lang="en-CA" sz="1600" dirty="0" smtClean="0">
                <a:latin typeface="Montserrat Medium" pitchFamily="2" charset="0"/>
              </a:rPr>
              <a:t>(SMAC):</a:t>
            </a:r>
          </a:p>
          <a:p>
            <a:pPr marL="742950" lvl="1" indent="-285750">
              <a:buFont typeface="Arial" pitchFamily="34" charset="0"/>
              <a:buChar char="•"/>
            </a:pPr>
            <a:r>
              <a:rPr lang="en-CA" sz="1600" dirty="0" smtClean="0">
                <a:latin typeface="Montserrat Medium" pitchFamily="2" charset="0"/>
              </a:rPr>
              <a:t>Source games only</a:t>
            </a:r>
          </a:p>
          <a:p>
            <a:pPr marL="742950" lvl="1" indent="-285750">
              <a:buFont typeface="Arial" pitchFamily="34" charset="0"/>
              <a:buChar char="•"/>
            </a:pPr>
            <a:r>
              <a:rPr lang="en-CA" sz="1600" dirty="0" smtClean="0">
                <a:latin typeface="Montserrat Medium" pitchFamily="2" charset="0"/>
              </a:rPr>
              <a:t>Unmaintained</a:t>
            </a:r>
          </a:p>
          <a:p>
            <a:pPr marL="742950" lvl="1" indent="-285750">
              <a:buFont typeface="Arial" pitchFamily="34" charset="0"/>
              <a:buChar char="•"/>
            </a:pPr>
            <a:r>
              <a:rPr lang="en-CA" sz="1600" dirty="0" smtClean="0">
                <a:latin typeface="Montserrat Medium" pitchFamily="2" charset="0"/>
              </a:rPr>
              <a:t>Same issues as above</a:t>
            </a:r>
          </a:p>
        </p:txBody>
      </p:sp>
      <p:sp>
        <p:nvSpPr>
          <p:cNvPr id="9" name="TextBox 8"/>
          <p:cNvSpPr txBox="1"/>
          <p:nvPr/>
        </p:nvSpPr>
        <p:spPr>
          <a:xfrm>
            <a:off x="187420" y="1319862"/>
            <a:ext cx="4896544" cy="830997"/>
          </a:xfrm>
          <a:prstGeom prst="rect">
            <a:avLst/>
          </a:prstGeom>
          <a:noFill/>
        </p:spPr>
        <p:txBody>
          <a:bodyPr wrap="square" rtlCol="0">
            <a:spAutoFit/>
          </a:bodyPr>
          <a:lstStyle/>
          <a:p>
            <a:pPr marL="285750" indent="-285750">
              <a:buFont typeface="Arial" pitchFamily="34" charset="0"/>
              <a:buChar char="•"/>
            </a:pPr>
            <a:r>
              <a:rPr lang="en-CA" sz="1600" dirty="0" err="1" smtClean="0">
                <a:latin typeface="Montserrat Medium" pitchFamily="2" charset="0"/>
              </a:rPr>
              <a:t>Valorant’s</a:t>
            </a:r>
            <a:r>
              <a:rPr lang="en-CA" sz="1600" dirty="0" smtClean="0">
                <a:latin typeface="Montserrat Medium" pitchFamily="2" charset="0"/>
              </a:rPr>
              <a:t> Fog of War:</a:t>
            </a:r>
          </a:p>
          <a:p>
            <a:pPr marL="742950" lvl="1" indent="-285750">
              <a:buFont typeface="Arial" pitchFamily="34" charset="0"/>
              <a:buChar char="•"/>
            </a:pPr>
            <a:r>
              <a:rPr lang="en-CA" sz="1600" dirty="0" smtClean="0">
                <a:latin typeface="Montserrat Medium" pitchFamily="2" charset="0"/>
              </a:rPr>
              <a:t>Too many false negatives</a:t>
            </a:r>
          </a:p>
          <a:p>
            <a:pPr marL="742950" lvl="1" indent="-285750">
              <a:buFont typeface="Arial" pitchFamily="34" charset="0"/>
              <a:buChar char="•"/>
            </a:pPr>
            <a:r>
              <a:rPr lang="en-CA" sz="1600" dirty="0" smtClean="0">
                <a:latin typeface="Montserrat Medium" pitchFamily="2" charset="0"/>
              </a:rPr>
              <a:t>Abandoned in favour of </a:t>
            </a:r>
            <a:r>
              <a:rPr lang="en-CA" sz="1600" dirty="0" err="1" smtClean="0">
                <a:latin typeface="Montserrat Medium" pitchFamily="2" charset="0"/>
              </a:rPr>
              <a:t>floodfill</a:t>
            </a:r>
            <a:r>
              <a:rPr lang="en-CA" sz="1600" dirty="0" smtClean="0">
                <a:latin typeface="Montserrat Medium" pitchFamily="2" charset="0"/>
              </a:rPr>
              <a:t> PVS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403856"/>
            <a:ext cx="2980441" cy="165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2826752"/>
            <a:ext cx="1901334" cy="188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1758" y="3246075"/>
            <a:ext cx="2832937" cy="148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95328" y="2152168"/>
            <a:ext cx="4464496" cy="1323439"/>
          </a:xfrm>
          <a:prstGeom prst="rect">
            <a:avLst/>
          </a:prstGeom>
          <a:noFill/>
        </p:spPr>
        <p:txBody>
          <a:bodyPr wrap="square" rtlCol="0">
            <a:spAutoFit/>
          </a:bodyPr>
          <a:lstStyle/>
          <a:p>
            <a:pPr marL="285750" indent="-285750">
              <a:buFont typeface="Arial" pitchFamily="34" charset="0"/>
              <a:buChar char="•"/>
            </a:pPr>
            <a:r>
              <a:rPr lang="en-CA" sz="1600" dirty="0" err="1" smtClean="0">
                <a:latin typeface="Montserrat Medium" pitchFamily="2" charset="0"/>
              </a:rPr>
              <a:t>CornerCulling</a:t>
            </a:r>
            <a:r>
              <a:rPr lang="en-CA" sz="1600" dirty="0" smtClean="0">
                <a:latin typeface="Montserrat Medium" pitchFamily="2" charset="0"/>
              </a:rPr>
              <a:t>:</a:t>
            </a:r>
          </a:p>
          <a:p>
            <a:pPr marL="742950" lvl="1" indent="-285750">
              <a:buFont typeface="Arial" pitchFamily="34" charset="0"/>
              <a:buChar char="•"/>
            </a:pPr>
            <a:r>
              <a:rPr lang="en-CA" sz="1600" dirty="0" smtClean="0">
                <a:latin typeface="Montserrat Medium" pitchFamily="2" charset="0"/>
              </a:rPr>
              <a:t>Community effort by Andrew Huang + Robert @ CC:</a:t>
            </a:r>
          </a:p>
          <a:p>
            <a:pPr marL="1200150" lvl="2" indent="-285750">
              <a:buFont typeface="Arial" pitchFamily="34" charset="0"/>
              <a:buChar char="•"/>
            </a:pPr>
            <a:r>
              <a:rPr lang="en-CA" sz="1600" dirty="0" err="1" smtClean="0">
                <a:latin typeface="Montserrat Medium" pitchFamily="2" charset="0"/>
              </a:rPr>
              <a:t>Anticheat</a:t>
            </a:r>
            <a:r>
              <a:rPr lang="en-CA" sz="1600" dirty="0" smtClean="0">
                <a:latin typeface="Montserrat Medium" pitchFamily="2" charset="0"/>
              </a:rPr>
              <a:t> @ </a:t>
            </a:r>
            <a:r>
              <a:rPr lang="en-CA" sz="1600" dirty="0" err="1" smtClean="0">
                <a:latin typeface="Montserrat Medium" pitchFamily="2" charset="0"/>
              </a:rPr>
              <a:t>Ubi</a:t>
            </a:r>
            <a:r>
              <a:rPr lang="en-CA" sz="1600" dirty="0" smtClean="0">
                <a:latin typeface="Montserrat Medium" pitchFamily="2" charset="0"/>
              </a:rPr>
              <a:t> on R6:Siege</a:t>
            </a:r>
          </a:p>
          <a:p>
            <a:pPr marL="742950" lvl="1" indent="-285750">
              <a:buFont typeface="Arial" pitchFamily="34" charset="0"/>
              <a:buChar char="•"/>
            </a:pPr>
            <a:r>
              <a:rPr lang="en-CA" sz="1600" dirty="0" smtClean="0">
                <a:latin typeface="Montserrat Medium" pitchFamily="2" charset="0"/>
              </a:rPr>
              <a:t>Largely unmaintained</a:t>
            </a:r>
          </a:p>
        </p:txBody>
      </p:sp>
      <p:sp>
        <p:nvSpPr>
          <p:cNvPr id="14" name="TextBox 13"/>
          <p:cNvSpPr txBox="1"/>
          <p:nvPr/>
        </p:nvSpPr>
        <p:spPr>
          <a:xfrm>
            <a:off x="155831" y="4614227"/>
            <a:ext cx="4464496" cy="830997"/>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Some </a:t>
            </a:r>
            <a:r>
              <a:rPr lang="en-CA" sz="1600" dirty="0" err="1" smtClean="0">
                <a:latin typeface="Montserrat Medium" pitchFamily="2" charset="0"/>
              </a:rPr>
              <a:t>paywalled</a:t>
            </a:r>
            <a:r>
              <a:rPr lang="en-CA" sz="1600" dirty="0" smtClean="0">
                <a:latin typeface="Montserrat Medium" pitchFamily="2" charset="0"/>
              </a:rPr>
              <a:t> stuff from Russia?</a:t>
            </a:r>
          </a:p>
          <a:p>
            <a:pPr marL="742950" lvl="1" indent="-285750">
              <a:buFont typeface="Arial" pitchFamily="34" charset="0"/>
              <a:buChar char="•"/>
            </a:pPr>
            <a:r>
              <a:rPr lang="en-CA" sz="1600" dirty="0" smtClean="0">
                <a:latin typeface="Montserrat Medium" pitchFamily="2" charset="0"/>
              </a:rPr>
              <a:t>Source games only and…</a:t>
            </a:r>
          </a:p>
          <a:p>
            <a:pPr marL="742950" lvl="1" indent="-285750">
              <a:buFont typeface="Arial" pitchFamily="34" charset="0"/>
              <a:buChar char="•"/>
            </a:pPr>
            <a:r>
              <a:rPr lang="en-CA" sz="1600" dirty="0" smtClean="0">
                <a:latin typeface="Montserrat Medium" pitchFamily="2" charset="0"/>
              </a:rPr>
              <a:t>…Not much better</a:t>
            </a:r>
          </a:p>
        </p:txBody>
      </p:sp>
    </p:spTree>
    <p:extLst>
      <p:ext uri="{BB962C8B-B14F-4D97-AF65-F5344CB8AC3E}">
        <p14:creationId xmlns:p14="http://schemas.microsoft.com/office/powerpoint/2010/main" val="28260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rmAutofit fontScale="90000"/>
          </a:bodyPr>
          <a:lstStyle/>
          <a:p>
            <a:r>
              <a:rPr lang="en-CA" dirty="0" smtClean="0">
                <a:latin typeface="Montserrat Medium" pitchFamily="2" charset="0"/>
              </a:rPr>
              <a:t>Issues with prior art</a:t>
            </a:r>
            <a:endParaRPr lang="en-CA" dirty="0">
              <a:latin typeface="Montserrat Medium" pitchFamily="2" charset="0"/>
            </a:endParaRPr>
          </a:p>
        </p:txBody>
      </p:sp>
      <p:sp>
        <p:nvSpPr>
          <p:cNvPr id="8" name="TextBox 7"/>
          <p:cNvSpPr txBox="1"/>
          <p:nvPr/>
        </p:nvSpPr>
        <p:spPr>
          <a:xfrm>
            <a:off x="187420" y="1484784"/>
            <a:ext cx="4464496" cy="584775"/>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Extremely tight ray budget</a:t>
            </a:r>
          </a:p>
          <a:p>
            <a:pPr marL="742950" lvl="1" indent="-285750">
              <a:buFont typeface="Arial" pitchFamily="34" charset="0"/>
              <a:buChar char="•"/>
            </a:pPr>
            <a:r>
              <a:rPr lang="en-CA" sz="1600" dirty="0" smtClean="0">
                <a:latin typeface="Montserrat Medium" pitchFamily="2" charset="0"/>
              </a:rPr>
              <a:t>All CPU-side</a:t>
            </a:r>
          </a:p>
        </p:txBody>
      </p:sp>
      <p:cxnSp>
        <p:nvCxnSpPr>
          <p:cNvPr id="4" name="Straight Connector 3"/>
          <p:cNvCxnSpPr/>
          <p:nvPr/>
        </p:nvCxnSpPr>
        <p:spPr>
          <a:xfrm flipV="1">
            <a:off x="5364088" y="1484784"/>
            <a:ext cx="648072" cy="36004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28184" y="1540242"/>
            <a:ext cx="648072" cy="36004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64088" y="1844824"/>
            <a:ext cx="864096" cy="55458"/>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99342" y="1484784"/>
            <a:ext cx="864096" cy="55458"/>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353249" y="3301534"/>
            <a:ext cx="648072" cy="36004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217345" y="3356992"/>
            <a:ext cx="648072" cy="36004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53249" y="3661574"/>
            <a:ext cx="864096" cy="55458"/>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88503" y="3301534"/>
            <a:ext cx="864096" cy="55458"/>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64088" y="1844824"/>
            <a:ext cx="0" cy="181675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28184" y="1856003"/>
            <a:ext cx="0" cy="181675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99342" y="1529063"/>
            <a:ext cx="0" cy="181675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63438" y="1540242"/>
            <a:ext cx="0" cy="1816750"/>
          </a:xfrm>
          <a:prstGeom prst="line">
            <a:avLst/>
          </a:prstGeom>
          <a:ln w="63500" cmpd="sng"/>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9253" y="2055807"/>
            <a:ext cx="4464496" cy="830997"/>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In some cases crude/conservative representation of scenery</a:t>
            </a:r>
          </a:p>
          <a:p>
            <a:pPr marL="742950" lvl="1" indent="-285750">
              <a:buFont typeface="Arial" pitchFamily="34" charset="0"/>
              <a:buChar char="•"/>
            </a:pPr>
            <a:r>
              <a:rPr lang="en-CA" sz="1600" dirty="0" smtClean="0">
                <a:latin typeface="Montserrat Medium" pitchFamily="2" charset="0"/>
              </a:rPr>
              <a:t>Tons of false negatives/popping</a:t>
            </a:r>
          </a:p>
        </p:txBody>
      </p:sp>
      <p:sp>
        <p:nvSpPr>
          <p:cNvPr id="27" name="TextBox 26"/>
          <p:cNvSpPr txBox="1"/>
          <p:nvPr/>
        </p:nvSpPr>
        <p:spPr>
          <a:xfrm>
            <a:off x="166694" y="3645024"/>
            <a:ext cx="4464496" cy="1815882"/>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Could not account for shadows, reflections, global AO in case they’re there</a:t>
            </a:r>
          </a:p>
          <a:p>
            <a:pPr marL="742950" lvl="1" indent="-285750">
              <a:buFont typeface="Arial" pitchFamily="34" charset="0"/>
              <a:buChar char="•"/>
            </a:pPr>
            <a:r>
              <a:rPr lang="en-CA" sz="1600" dirty="0" smtClean="0">
                <a:latin typeface="Montserrat Medium" pitchFamily="2" charset="0"/>
              </a:rPr>
              <a:t>Also could not account for further complicated scenarios like a shadow in a mirror through a tiny hole in the wall</a:t>
            </a:r>
          </a:p>
        </p:txBody>
      </p:sp>
      <p:sp>
        <p:nvSpPr>
          <p:cNvPr id="28" name="TextBox 27"/>
          <p:cNvSpPr txBox="1"/>
          <p:nvPr/>
        </p:nvSpPr>
        <p:spPr>
          <a:xfrm>
            <a:off x="5050597" y="4199372"/>
            <a:ext cx="4464496" cy="338554"/>
          </a:xfrm>
          <a:prstGeom prst="rect">
            <a:avLst/>
          </a:prstGeom>
          <a:noFill/>
        </p:spPr>
        <p:txBody>
          <a:bodyPr wrap="square" rtlCol="0">
            <a:spAutoFit/>
          </a:bodyPr>
          <a:lstStyle/>
          <a:p>
            <a:pPr marL="285750" indent="-285750">
              <a:buFont typeface="Arial" pitchFamily="34" charset="0"/>
              <a:buChar char="•"/>
            </a:pPr>
            <a:r>
              <a:rPr lang="en-CA" sz="1600" dirty="0" smtClean="0">
                <a:solidFill>
                  <a:srgbClr val="FF0000"/>
                </a:solidFill>
                <a:latin typeface="Montserrat Medium" pitchFamily="2" charset="0"/>
              </a:rPr>
              <a:t>Verdict?</a:t>
            </a:r>
          </a:p>
        </p:txBody>
      </p:sp>
      <p:sp>
        <p:nvSpPr>
          <p:cNvPr id="29" name="TextBox 28"/>
          <p:cNvSpPr txBox="1"/>
          <p:nvPr/>
        </p:nvSpPr>
        <p:spPr>
          <a:xfrm>
            <a:off x="5338629" y="4553624"/>
            <a:ext cx="2257707" cy="830997"/>
          </a:xfrm>
          <a:prstGeom prst="rect">
            <a:avLst/>
          </a:prstGeom>
          <a:noFill/>
        </p:spPr>
        <p:txBody>
          <a:bodyPr wrap="square" rtlCol="0">
            <a:spAutoFit/>
          </a:bodyPr>
          <a:lstStyle/>
          <a:p>
            <a:r>
              <a:rPr lang="en-CA" sz="1600" dirty="0" smtClean="0">
                <a:latin typeface="Montserrat Medium" pitchFamily="2" charset="0"/>
              </a:rPr>
              <a:t>Not enough horsepower to solve the problem</a:t>
            </a:r>
          </a:p>
        </p:txBody>
      </p:sp>
      <p:sp>
        <p:nvSpPr>
          <p:cNvPr id="3082" name="Oval 3081"/>
          <p:cNvSpPr/>
          <p:nvPr/>
        </p:nvSpPr>
        <p:spPr>
          <a:xfrm>
            <a:off x="8532440" y="18237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87" name="Straight Arrow Connector 3086"/>
          <p:cNvCxnSpPr>
            <a:stCxn id="3082" idx="4"/>
          </p:cNvCxnSpPr>
          <p:nvPr/>
        </p:nvCxnSpPr>
        <p:spPr>
          <a:xfrm flipH="1" flipV="1">
            <a:off x="5436096" y="1872553"/>
            <a:ext cx="3168352" cy="95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082" idx="5"/>
          </p:cNvCxnSpPr>
          <p:nvPr/>
        </p:nvCxnSpPr>
        <p:spPr>
          <a:xfrm flipH="1" flipV="1">
            <a:off x="5988503" y="1484784"/>
            <a:ext cx="2666862" cy="461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082" idx="4"/>
          </p:cNvCxnSpPr>
          <p:nvPr/>
        </p:nvCxnSpPr>
        <p:spPr>
          <a:xfrm flipH="1" flipV="1">
            <a:off x="6300192" y="1900283"/>
            <a:ext cx="2304256" cy="67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082" idx="3"/>
          </p:cNvCxnSpPr>
          <p:nvPr/>
        </p:nvCxnSpPr>
        <p:spPr>
          <a:xfrm flipH="1" flipV="1">
            <a:off x="6876256" y="1540243"/>
            <a:ext cx="1677275" cy="406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082" idx="3"/>
          </p:cNvCxnSpPr>
          <p:nvPr/>
        </p:nvCxnSpPr>
        <p:spPr>
          <a:xfrm flipH="1">
            <a:off x="6300192" y="1946625"/>
            <a:ext cx="2253339" cy="1714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082" idx="3"/>
          </p:cNvCxnSpPr>
          <p:nvPr/>
        </p:nvCxnSpPr>
        <p:spPr>
          <a:xfrm flipH="1">
            <a:off x="5436096" y="1946625"/>
            <a:ext cx="3117435" cy="1714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82" idx="3"/>
          </p:cNvCxnSpPr>
          <p:nvPr/>
        </p:nvCxnSpPr>
        <p:spPr>
          <a:xfrm flipH="1">
            <a:off x="6012160" y="1946625"/>
            <a:ext cx="2541371" cy="1354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3082" idx="3"/>
          </p:cNvCxnSpPr>
          <p:nvPr/>
        </p:nvCxnSpPr>
        <p:spPr>
          <a:xfrm flipH="1">
            <a:off x="6838310" y="1946625"/>
            <a:ext cx="1715221" cy="1419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97268" y="2860634"/>
            <a:ext cx="4464496" cy="830997"/>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At most checked only 8 corners on any given player</a:t>
            </a:r>
          </a:p>
          <a:p>
            <a:pPr marL="742950" lvl="1" indent="-285750">
              <a:buFont typeface="Arial" pitchFamily="34" charset="0"/>
              <a:buChar char="•"/>
            </a:pPr>
            <a:r>
              <a:rPr lang="en-CA" sz="1600" dirty="0" smtClean="0">
                <a:latin typeface="Montserrat Medium" pitchFamily="2" charset="0"/>
              </a:rPr>
              <a:t>Nowhere near enough</a:t>
            </a:r>
          </a:p>
        </p:txBody>
      </p:sp>
      <p:cxnSp>
        <p:nvCxnSpPr>
          <p:cNvPr id="102" name="Straight Connector 101"/>
          <p:cNvCxnSpPr/>
          <p:nvPr/>
        </p:nvCxnSpPr>
        <p:spPr>
          <a:xfrm flipV="1">
            <a:off x="7106913" y="3476908"/>
            <a:ext cx="648072" cy="360040"/>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541931" y="3514088"/>
            <a:ext cx="648072" cy="360040"/>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742167" y="3476908"/>
            <a:ext cx="432048" cy="27729"/>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06913" y="1386922"/>
            <a:ext cx="10839" cy="2450026"/>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533758" y="1418308"/>
            <a:ext cx="19012" cy="2411541"/>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742167" y="1021088"/>
            <a:ext cx="10839" cy="2500099"/>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8131353" y="1058268"/>
            <a:ext cx="0" cy="2462919"/>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160360" y="3815013"/>
            <a:ext cx="432048" cy="27729"/>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7048263" y="1021088"/>
            <a:ext cx="648072" cy="360040"/>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483281" y="1058268"/>
            <a:ext cx="648072" cy="360040"/>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683517" y="1021088"/>
            <a:ext cx="432048" cy="27729"/>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01710" y="1359193"/>
            <a:ext cx="432048" cy="27729"/>
          </a:xfrm>
          <a:prstGeom prst="line">
            <a:avLst/>
          </a:prstGeom>
          <a:ln w="63500" cmpd="sng">
            <a:solidFill>
              <a:schemeClr val="accent2"/>
            </a:solidFill>
          </a:ln>
          <a:effectLst>
            <a:glow rad="38100">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4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P spid="27" grpId="0"/>
      <p:bldP spid="28" grpId="0"/>
      <p:bldP spid="29"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rmAutofit fontScale="90000"/>
          </a:bodyPr>
          <a:lstStyle/>
          <a:p>
            <a:r>
              <a:rPr lang="en-CA" dirty="0" smtClean="0">
                <a:latin typeface="Montserrat Medium" pitchFamily="2" charset="0"/>
              </a:rPr>
              <a:t>Our solution</a:t>
            </a:r>
            <a:endParaRPr lang="en-CA" dirty="0">
              <a:latin typeface="Montserrat Medium" pitchFamily="2" charset="0"/>
            </a:endParaRPr>
          </a:p>
        </p:txBody>
      </p:sp>
      <p:grpSp>
        <p:nvGrpSpPr>
          <p:cNvPr id="3" name="Group 2"/>
          <p:cNvGrpSpPr/>
          <p:nvPr/>
        </p:nvGrpSpPr>
        <p:grpSpPr>
          <a:xfrm>
            <a:off x="1907704" y="1447035"/>
            <a:ext cx="5472608" cy="3267015"/>
            <a:chOff x="1907704" y="1447035"/>
            <a:chExt cx="5472608" cy="3267015"/>
          </a:xfrm>
        </p:grpSpPr>
        <p:sp>
          <p:nvSpPr>
            <p:cNvPr id="8" name="TextBox 7"/>
            <p:cNvSpPr txBox="1"/>
            <p:nvPr/>
          </p:nvSpPr>
          <p:spPr>
            <a:xfrm>
              <a:off x="2843808" y="1447035"/>
              <a:ext cx="3744416" cy="338554"/>
            </a:xfrm>
            <a:prstGeom prst="rect">
              <a:avLst/>
            </a:prstGeom>
            <a:noFill/>
          </p:spPr>
          <p:txBody>
            <a:bodyPr wrap="square" rtlCol="0">
              <a:spAutoFit/>
            </a:bodyPr>
            <a:lstStyle/>
            <a:p>
              <a:pPr algn="just"/>
              <a:r>
                <a:rPr lang="en-CA" sz="1600" dirty="0" smtClean="0">
                  <a:latin typeface="Montserrat Medium" pitchFamily="2" charset="0"/>
                </a:rPr>
                <a:t>Just give the server what it needs!</a:t>
              </a:r>
            </a:p>
          </p:txBody>
        </p:sp>
        <p:pic>
          <p:nvPicPr>
            <p:cNvPr id="4098" name="Picture 2" descr="NVIDIA T4 Tensor Core GPU for AI Inference | NVIDIA Data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977746"/>
              <a:ext cx="5472608" cy="2736304"/>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3563888" y="5010469"/>
            <a:ext cx="2520280" cy="338554"/>
          </a:xfrm>
          <a:prstGeom prst="rect">
            <a:avLst/>
          </a:prstGeom>
          <a:noFill/>
        </p:spPr>
        <p:txBody>
          <a:bodyPr wrap="square" rtlCol="0">
            <a:spAutoFit/>
          </a:bodyPr>
          <a:lstStyle/>
          <a:p>
            <a:r>
              <a:rPr lang="en-CA" sz="1600" dirty="0" smtClean="0">
                <a:latin typeface="Montserrat Medium" pitchFamily="2" charset="0"/>
              </a:rPr>
              <a:t>Problem solved right?</a:t>
            </a:r>
          </a:p>
        </p:txBody>
      </p:sp>
    </p:spTree>
    <p:extLst>
      <p:ext uri="{BB962C8B-B14F-4D97-AF65-F5344CB8AC3E}">
        <p14:creationId xmlns:p14="http://schemas.microsoft.com/office/powerpoint/2010/main" val="26722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rmAutofit fontScale="90000"/>
          </a:bodyPr>
          <a:lstStyle/>
          <a:p>
            <a:r>
              <a:rPr lang="en-CA" dirty="0" smtClean="0">
                <a:latin typeface="Montserrat Medium" pitchFamily="2" charset="0"/>
              </a:rPr>
              <a:t>Not quite...</a:t>
            </a:r>
            <a:endParaRPr lang="en-CA" dirty="0">
              <a:latin typeface="Montserrat Medium" pitchFamily="2" charset="0"/>
            </a:endParaRPr>
          </a:p>
        </p:txBody>
      </p:sp>
      <p:sp>
        <p:nvSpPr>
          <p:cNvPr id="30" name="TextBox 29"/>
          <p:cNvSpPr txBox="1"/>
          <p:nvPr/>
        </p:nvSpPr>
        <p:spPr>
          <a:xfrm>
            <a:off x="611560" y="1340768"/>
            <a:ext cx="5040560" cy="338554"/>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Ray budgets while higher, still not infinite</a:t>
            </a:r>
          </a:p>
        </p:txBody>
      </p:sp>
      <p:sp>
        <p:nvSpPr>
          <p:cNvPr id="7" name="TextBox 6"/>
          <p:cNvSpPr txBox="1"/>
          <p:nvPr/>
        </p:nvSpPr>
        <p:spPr>
          <a:xfrm>
            <a:off x="611560" y="1722294"/>
            <a:ext cx="5040560" cy="338554"/>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Need to use graphics techniques like:</a:t>
            </a:r>
          </a:p>
        </p:txBody>
      </p:sp>
      <p:grpSp>
        <p:nvGrpSpPr>
          <p:cNvPr id="4" name="Group 3"/>
          <p:cNvGrpSpPr/>
          <p:nvPr/>
        </p:nvGrpSpPr>
        <p:grpSpPr>
          <a:xfrm>
            <a:off x="5202334" y="1738362"/>
            <a:ext cx="3312368" cy="1402606"/>
            <a:chOff x="971600" y="2071231"/>
            <a:chExt cx="3312368" cy="1402606"/>
          </a:xfrm>
        </p:grpSpPr>
        <p:sp>
          <p:nvSpPr>
            <p:cNvPr id="9" name="TextBox 8"/>
            <p:cNvSpPr txBox="1"/>
            <p:nvPr/>
          </p:nvSpPr>
          <p:spPr>
            <a:xfrm>
              <a:off x="971600" y="2071231"/>
              <a:ext cx="3312368" cy="338554"/>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Selective super-sampling</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552" y="2630048"/>
              <a:ext cx="2943450" cy="84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450741" y="3408732"/>
            <a:ext cx="5940660" cy="1240143"/>
            <a:chOff x="1439652" y="3578537"/>
            <a:chExt cx="5940660" cy="1240143"/>
          </a:xfrm>
        </p:grpSpPr>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578537"/>
              <a:ext cx="3600400" cy="111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39652" y="3741462"/>
              <a:ext cx="2844316" cy="1077218"/>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People might be running fast </a:t>
              </a:r>
            </a:p>
            <a:p>
              <a:pPr marL="742950" lvl="1" indent="-285750">
                <a:buFont typeface="Arial" pitchFamily="34" charset="0"/>
                <a:buChar char="•"/>
              </a:pPr>
              <a:r>
                <a:rPr lang="en-CA" sz="1600" dirty="0" smtClean="0">
                  <a:latin typeface="Montserrat Medium" pitchFamily="2" charset="0"/>
                </a:rPr>
                <a:t>and/or low             </a:t>
              </a:r>
              <a:r>
                <a:rPr lang="en-CA" sz="1600" dirty="0" err="1" smtClean="0">
                  <a:latin typeface="Montserrat Medium" pitchFamily="2" charset="0"/>
                </a:rPr>
                <a:t>tickerate</a:t>
              </a:r>
              <a:r>
                <a:rPr lang="en-CA" sz="1600" dirty="0" smtClean="0">
                  <a:latin typeface="Montserrat Medium" pitchFamily="2" charset="0"/>
                </a:rPr>
                <a:t>!!</a:t>
              </a:r>
            </a:p>
          </p:txBody>
        </p:sp>
      </p:grpSp>
      <p:grpSp>
        <p:nvGrpSpPr>
          <p:cNvPr id="6" name="Group 5"/>
          <p:cNvGrpSpPr/>
          <p:nvPr/>
        </p:nvGrpSpPr>
        <p:grpSpPr>
          <a:xfrm>
            <a:off x="619440" y="4562142"/>
            <a:ext cx="7357595" cy="1385393"/>
            <a:chOff x="1436685" y="4460604"/>
            <a:chExt cx="7357595" cy="1385393"/>
          </a:xfrm>
        </p:grpSpPr>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1549" y="4460604"/>
              <a:ext cx="1542731" cy="138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36685" y="4797152"/>
              <a:ext cx="6586229" cy="830997"/>
            </a:xfrm>
            <a:prstGeom prst="rect">
              <a:avLst/>
            </a:prstGeom>
            <a:noFill/>
          </p:spPr>
          <p:txBody>
            <a:bodyPr wrap="square" rtlCol="0">
              <a:spAutoFit/>
            </a:bodyPr>
            <a:lstStyle/>
            <a:p>
              <a:pPr marL="285750" indent="-285750">
                <a:buFont typeface="Arial" pitchFamily="34" charset="0"/>
                <a:buChar char="•"/>
              </a:pPr>
              <a:r>
                <a:rPr lang="en-CA" sz="1600" dirty="0" err="1" smtClean="0">
                  <a:latin typeface="Montserrat Medium" pitchFamily="2" charset="0"/>
                </a:rPr>
                <a:t>SauRay</a:t>
              </a:r>
              <a:r>
                <a:rPr lang="en-CA" sz="1600" baseline="30000" dirty="0" err="1" smtClean="0">
                  <a:latin typeface="Montserrat Medium" pitchFamily="2" charset="0"/>
                </a:rPr>
                <a:t>TM</a:t>
              </a:r>
              <a:r>
                <a:rPr lang="en-CA" sz="1600" dirty="0" smtClean="0">
                  <a:latin typeface="Montserrat Medium" pitchFamily="2" charset="0"/>
                </a:rPr>
                <a:t> may be behind!</a:t>
              </a:r>
            </a:p>
            <a:p>
              <a:pPr marL="742950" lvl="1" indent="-285750">
                <a:buFont typeface="Arial" pitchFamily="34" charset="0"/>
                <a:buChar char="•"/>
              </a:pPr>
              <a:r>
                <a:rPr lang="en-CA" sz="1600" dirty="0" smtClean="0">
                  <a:latin typeface="Montserrat Medium" pitchFamily="2" charset="0"/>
                </a:rPr>
                <a:t>Parallel execution to game loop for performance</a:t>
              </a:r>
            </a:p>
            <a:p>
              <a:pPr marL="742950" lvl="1" indent="-285750">
                <a:buFont typeface="Arial" pitchFamily="34" charset="0"/>
                <a:buChar char="•"/>
              </a:pPr>
              <a:r>
                <a:rPr lang="en-CA" sz="1600" dirty="0" smtClean="0">
                  <a:latin typeface="Montserrat Medium" pitchFamily="2" charset="0"/>
                </a:rPr>
                <a:t>Low </a:t>
              </a:r>
              <a:r>
                <a:rPr lang="en-CA" sz="1600" dirty="0" err="1" smtClean="0">
                  <a:latin typeface="Montserrat Medium" pitchFamily="2" charset="0"/>
                </a:rPr>
                <a:t>tickrate</a:t>
              </a:r>
              <a:r>
                <a:rPr lang="en-CA" sz="1600" dirty="0" smtClean="0">
                  <a:latin typeface="Montserrat Medium" pitchFamily="2" charset="0"/>
                </a:rPr>
                <a:t> further necessitates!!</a:t>
              </a:r>
            </a:p>
          </p:txBody>
        </p:sp>
      </p:grpSp>
      <p:grpSp>
        <p:nvGrpSpPr>
          <p:cNvPr id="11" name="Group 10"/>
          <p:cNvGrpSpPr/>
          <p:nvPr/>
        </p:nvGrpSpPr>
        <p:grpSpPr>
          <a:xfrm>
            <a:off x="619441" y="2169957"/>
            <a:ext cx="3960440" cy="1098231"/>
            <a:chOff x="971600" y="2914514"/>
            <a:chExt cx="3960440" cy="1098231"/>
          </a:xfrm>
        </p:grpSpPr>
        <p:sp>
          <p:nvSpPr>
            <p:cNvPr id="10" name="TextBox 9"/>
            <p:cNvSpPr txBox="1"/>
            <p:nvPr/>
          </p:nvSpPr>
          <p:spPr>
            <a:xfrm>
              <a:off x="971600" y="3051943"/>
              <a:ext cx="3960440" cy="584775"/>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Forward projection of            player geometry:</a:t>
              </a:r>
            </a:p>
          </p:txBody>
        </p:sp>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6946" y="2914514"/>
              <a:ext cx="1091134" cy="109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48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Autofit/>
          </a:bodyPr>
          <a:lstStyle/>
          <a:p>
            <a:r>
              <a:rPr lang="en-CA" sz="2800" dirty="0" smtClean="0">
                <a:latin typeface="Montserrat Medium" pitchFamily="2" charset="0"/>
              </a:rPr>
              <a:t>(Projection) doubles for viewers too!</a:t>
            </a:r>
            <a:endParaRPr lang="en-CA" sz="2800" dirty="0">
              <a:latin typeface="Montserrat Medium" pitchFamily="2" charset="0"/>
            </a:endParaRPr>
          </a:p>
        </p:txBody>
      </p:sp>
      <p:grpSp>
        <p:nvGrpSpPr>
          <p:cNvPr id="3" name="Group 2"/>
          <p:cNvGrpSpPr/>
          <p:nvPr/>
        </p:nvGrpSpPr>
        <p:grpSpPr>
          <a:xfrm>
            <a:off x="611560" y="1340768"/>
            <a:ext cx="7848872" cy="2592288"/>
            <a:chOff x="611560" y="1340768"/>
            <a:chExt cx="7848872" cy="2592288"/>
          </a:xfrm>
        </p:grpSpPr>
        <p:sp>
          <p:nvSpPr>
            <p:cNvPr id="30" name="TextBox 29"/>
            <p:cNvSpPr txBox="1"/>
            <p:nvPr/>
          </p:nvSpPr>
          <p:spPr>
            <a:xfrm>
              <a:off x="611560" y="1340768"/>
              <a:ext cx="7848872" cy="338554"/>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Viewers also need to peek into the future for all the same reasons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33389"/>
              <a:ext cx="1811185" cy="173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908051"/>
              <a:ext cx="2716777" cy="202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251520" y="3636313"/>
            <a:ext cx="3960440" cy="1887801"/>
            <a:chOff x="251520" y="3636313"/>
            <a:chExt cx="3960440" cy="1887801"/>
          </a:xfrm>
        </p:grpSpPr>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432" y="4221088"/>
              <a:ext cx="2952328" cy="130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1520" y="3636313"/>
              <a:ext cx="3960440" cy="584775"/>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Fast movement and/or low </a:t>
              </a:r>
              <a:r>
                <a:rPr lang="en-CA" sz="1600" dirty="0" err="1" smtClean="0">
                  <a:latin typeface="Montserrat Medium" pitchFamily="2" charset="0"/>
                </a:rPr>
                <a:t>tickrate</a:t>
              </a:r>
              <a:endParaRPr lang="en-CA" sz="1600" dirty="0" smtClean="0">
                <a:latin typeface="Montserrat Medium" pitchFamily="2" charset="0"/>
              </a:endParaRPr>
            </a:p>
          </p:txBody>
        </p:sp>
      </p:grpSp>
      <p:grpSp>
        <p:nvGrpSpPr>
          <p:cNvPr id="12" name="Group 11"/>
          <p:cNvGrpSpPr/>
          <p:nvPr/>
        </p:nvGrpSpPr>
        <p:grpSpPr>
          <a:xfrm>
            <a:off x="3851920" y="4194695"/>
            <a:ext cx="4178622" cy="1645184"/>
            <a:chOff x="3851920" y="4194695"/>
            <a:chExt cx="4178622" cy="1645184"/>
          </a:xfrm>
        </p:grpSpPr>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4221088"/>
              <a:ext cx="2090390" cy="161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851920" y="4194695"/>
              <a:ext cx="2006460" cy="1323439"/>
            </a:xfrm>
            <a:prstGeom prst="rect">
              <a:avLst/>
            </a:prstGeom>
            <a:noFill/>
          </p:spPr>
          <p:txBody>
            <a:bodyPr wrap="square" rtlCol="0">
              <a:spAutoFit/>
            </a:bodyPr>
            <a:lstStyle/>
            <a:p>
              <a:pPr marL="285750" indent="-285750">
                <a:buFont typeface="Arial" pitchFamily="34" charset="0"/>
                <a:buChar char="•"/>
              </a:pPr>
              <a:r>
                <a:rPr lang="en-CA" sz="1600" dirty="0" err="1" smtClean="0">
                  <a:latin typeface="Montserrat Medium" pitchFamily="2" charset="0"/>
                </a:rPr>
                <a:t>SauRay</a:t>
              </a:r>
              <a:r>
                <a:rPr lang="en-CA" sz="1600" baseline="30000" dirty="0" err="1" smtClean="0">
                  <a:latin typeface="Montserrat Medium" pitchFamily="2" charset="0"/>
                </a:rPr>
                <a:t>TM</a:t>
              </a:r>
              <a:r>
                <a:rPr lang="en-CA" sz="1600" baseline="30000" dirty="0" smtClean="0">
                  <a:latin typeface="Montserrat Medium" pitchFamily="2" charset="0"/>
                </a:rPr>
                <a:t> </a:t>
              </a:r>
              <a:r>
                <a:rPr lang="en-CA" sz="1600" dirty="0" smtClean="0">
                  <a:latin typeface="Montserrat Medium" pitchFamily="2" charset="0"/>
                </a:rPr>
                <a:t> may be behind</a:t>
              </a:r>
            </a:p>
            <a:p>
              <a:pPr marL="285750" indent="-285750">
                <a:buFont typeface="Arial" pitchFamily="34" charset="0"/>
                <a:buChar char="•"/>
              </a:pPr>
              <a:r>
                <a:rPr lang="en-CA" sz="1600" dirty="0">
                  <a:latin typeface="Montserrat Medium" pitchFamily="2" charset="0"/>
                </a:rPr>
                <a:t>L</a:t>
              </a:r>
              <a:r>
                <a:rPr lang="en-CA" sz="1600" dirty="0" smtClean="0">
                  <a:latin typeface="Montserrat Medium" pitchFamily="2" charset="0"/>
                </a:rPr>
                <a:t>ow </a:t>
              </a:r>
              <a:r>
                <a:rPr lang="en-CA" sz="1600" dirty="0" err="1" smtClean="0">
                  <a:latin typeface="Montserrat Medium" pitchFamily="2" charset="0"/>
                </a:rPr>
                <a:t>tickrate</a:t>
              </a:r>
              <a:r>
                <a:rPr lang="en-CA" sz="1600" dirty="0">
                  <a:latin typeface="Montserrat Medium" pitchFamily="2" charset="0"/>
                </a:rPr>
                <a:t> </a:t>
              </a:r>
              <a:r>
                <a:rPr lang="en-CA" sz="1600" dirty="0" smtClean="0">
                  <a:latin typeface="Montserrat Medium" pitchFamily="2" charset="0"/>
                </a:rPr>
                <a:t>further necessitates!</a:t>
              </a:r>
            </a:p>
          </p:txBody>
        </p:sp>
      </p:grpSp>
    </p:spTree>
    <p:extLst>
      <p:ext uri="{BB962C8B-B14F-4D97-AF65-F5344CB8AC3E}">
        <p14:creationId xmlns:p14="http://schemas.microsoft.com/office/powerpoint/2010/main" val="9128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Autofit/>
          </a:bodyPr>
          <a:lstStyle/>
          <a:p>
            <a:r>
              <a:rPr lang="en-CA" sz="2800" dirty="0" smtClean="0">
                <a:latin typeface="Montserrat Medium" pitchFamily="2" charset="0"/>
              </a:rPr>
              <a:t>Full details are in our tech brief!</a:t>
            </a:r>
            <a:endParaRPr lang="en-CA" sz="2800" dirty="0">
              <a:latin typeface="Montserrat Medium" pitchFamily="2" charset="0"/>
            </a:endParaRPr>
          </a:p>
        </p:txBody>
      </p:sp>
      <p:grpSp>
        <p:nvGrpSpPr>
          <p:cNvPr id="4" name="Group 3"/>
          <p:cNvGrpSpPr/>
          <p:nvPr/>
        </p:nvGrpSpPr>
        <p:grpSpPr>
          <a:xfrm>
            <a:off x="395536" y="1500025"/>
            <a:ext cx="8170261" cy="3811735"/>
            <a:chOff x="395536" y="1500025"/>
            <a:chExt cx="8170261" cy="3811735"/>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500025"/>
              <a:ext cx="4713877" cy="264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95536" y="1526108"/>
              <a:ext cx="3240360" cy="3785652"/>
            </a:xfrm>
            <a:prstGeom prst="rect">
              <a:avLst/>
            </a:prstGeom>
            <a:noFill/>
          </p:spPr>
          <p:txBody>
            <a:bodyPr wrap="square" rtlCol="0">
              <a:spAutoFit/>
            </a:bodyPr>
            <a:lstStyle/>
            <a:p>
              <a:r>
                <a:rPr lang="en-CA" sz="1600" dirty="0" smtClean="0">
                  <a:latin typeface="Montserrat Medium" pitchFamily="2" charset="0"/>
                </a:rPr>
                <a:t>Visit </a:t>
              </a:r>
              <a:r>
                <a:rPr lang="en-CA" sz="1600" dirty="0" smtClean="0">
                  <a:latin typeface="Montserrat Medium" pitchFamily="2" charset="0"/>
                  <a:hlinkClick r:id="rId4"/>
                </a:rPr>
                <a:t>http://sauray.tech</a:t>
              </a:r>
              <a:r>
                <a:rPr lang="en-CA" sz="1600" dirty="0" smtClean="0">
                  <a:latin typeface="Montserrat Medium" pitchFamily="2" charset="0"/>
                </a:rPr>
                <a:t> </a:t>
              </a:r>
            </a:p>
            <a:p>
              <a:endParaRPr lang="en-CA" sz="1600" dirty="0">
                <a:latin typeface="Montserrat Medium" pitchFamily="2" charset="0"/>
              </a:endParaRPr>
            </a:p>
            <a:p>
              <a:pPr marL="285750" indent="-285750">
                <a:buFont typeface="Arial" pitchFamily="34" charset="0"/>
                <a:buChar char="•"/>
              </a:pPr>
              <a:r>
                <a:rPr lang="en-CA" sz="1600" dirty="0" smtClean="0">
                  <a:latin typeface="Montserrat Medium" pitchFamily="2" charset="0"/>
                </a:rPr>
                <a:t>Read our F.A.Q </a:t>
              </a:r>
            </a:p>
            <a:p>
              <a:endParaRPr lang="en-CA" sz="1600" dirty="0" smtClean="0">
                <a:latin typeface="Montserrat Medium" pitchFamily="2" charset="0"/>
              </a:endParaRPr>
            </a:p>
            <a:p>
              <a:pPr marL="285750" indent="-285750">
                <a:buFont typeface="Arial" pitchFamily="34" charset="0"/>
                <a:buChar char="•"/>
              </a:pPr>
              <a:r>
                <a:rPr lang="en-CA" sz="1600" dirty="0" smtClean="0">
                  <a:latin typeface="Montserrat Medium" pitchFamily="2" charset="0"/>
                </a:rPr>
                <a:t>And our technical brief! Only 35 pages ;)</a:t>
              </a:r>
            </a:p>
            <a:p>
              <a:pPr marL="285750" indent="-285750">
                <a:buFont typeface="Arial" pitchFamily="34" charset="0"/>
                <a:buChar char="•"/>
              </a:pPr>
              <a:endParaRPr lang="en-CA" sz="1600" dirty="0" smtClean="0">
                <a:latin typeface="Montserrat Medium" pitchFamily="2" charset="0"/>
              </a:endParaRPr>
            </a:p>
            <a:p>
              <a:pPr marL="285750" indent="-285750">
                <a:buFont typeface="Arial" pitchFamily="34" charset="0"/>
                <a:buChar char="•"/>
              </a:pPr>
              <a:r>
                <a:rPr lang="en-CA" sz="1600" dirty="0" smtClean="0">
                  <a:latin typeface="Montserrat Medium" pitchFamily="2" charset="0"/>
                </a:rPr>
                <a:t>We mainly target low-latency/competitive scenarios</a:t>
              </a:r>
            </a:p>
            <a:p>
              <a:pPr marL="285750" indent="-285750">
                <a:buFont typeface="Arial" pitchFamily="34" charset="0"/>
                <a:buChar char="•"/>
              </a:pPr>
              <a:endParaRPr lang="en-CA" sz="1600" dirty="0">
                <a:latin typeface="Montserrat Medium" pitchFamily="2" charset="0"/>
              </a:endParaRPr>
            </a:p>
            <a:p>
              <a:pPr marL="285750" indent="-285750">
                <a:buFont typeface="Arial" pitchFamily="34" charset="0"/>
                <a:buChar char="•"/>
              </a:pPr>
              <a:r>
                <a:rPr lang="en-CA" sz="1600" dirty="0" smtClean="0">
                  <a:latin typeface="Montserrat Medium" pitchFamily="2" charset="0"/>
                </a:rPr>
                <a:t>Though our brief also discusses our strategies for very high latencies as well (+100ms RTT)</a:t>
              </a:r>
            </a:p>
          </p:txBody>
        </p:sp>
      </p:grpSp>
    </p:spTree>
    <p:extLst>
      <p:ext uri="{BB962C8B-B14F-4D97-AF65-F5344CB8AC3E}">
        <p14:creationId xmlns:p14="http://schemas.microsoft.com/office/powerpoint/2010/main" val="1092614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6864" cy="603498"/>
          </a:xfrm>
        </p:spPr>
        <p:txBody>
          <a:bodyPr>
            <a:noAutofit/>
          </a:bodyPr>
          <a:lstStyle/>
          <a:p>
            <a:r>
              <a:rPr lang="en-CA" sz="2800" dirty="0" smtClean="0">
                <a:latin typeface="Montserrat Medium" pitchFamily="2" charset="0"/>
              </a:rPr>
              <a:t>Fun fact #1: traffic goes down!</a:t>
            </a:r>
            <a:endParaRPr lang="en-CA" sz="2800" dirty="0">
              <a:latin typeface="Montserrat Medium" pitchFamily="2" charset="0"/>
            </a:endParaRPr>
          </a:p>
        </p:txBody>
      </p:sp>
      <p:sp>
        <p:nvSpPr>
          <p:cNvPr id="6" name="TextBox 5"/>
          <p:cNvSpPr txBox="1"/>
          <p:nvPr/>
        </p:nvSpPr>
        <p:spPr>
          <a:xfrm>
            <a:off x="216002" y="1412776"/>
            <a:ext cx="8711086" cy="830997"/>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So we did some traffic analysis:</a:t>
            </a:r>
          </a:p>
          <a:p>
            <a:pPr marL="742950" lvl="1" indent="-285750">
              <a:buFont typeface="Arial" pitchFamily="34" charset="0"/>
              <a:buChar char="•"/>
            </a:pPr>
            <a:r>
              <a:rPr lang="en-CA" sz="1600" dirty="0" smtClean="0">
                <a:latin typeface="Montserrat Medium" pitchFamily="2" charset="0"/>
              </a:rPr>
              <a:t>Client traffic on competitive-style matches: 2 runs, 2 sessions per run (T&amp;CT)</a:t>
            </a:r>
            <a:endParaRPr lang="en-CA" sz="1600" dirty="0">
              <a:latin typeface="Montserrat Medium" pitchFamily="2" charset="0"/>
            </a:endParaRPr>
          </a:p>
          <a:p>
            <a:pPr marL="742950" lvl="1" indent="-285750">
              <a:buFont typeface="Arial" pitchFamily="34" charset="0"/>
              <a:buChar char="•"/>
            </a:pPr>
            <a:r>
              <a:rPr lang="en-CA" sz="1600" dirty="0" smtClean="0">
                <a:latin typeface="Montserrat Medium" pitchFamily="2" charset="0"/>
              </a:rPr>
              <a:t>CS:GO, </a:t>
            </a:r>
            <a:r>
              <a:rPr lang="en-CA" sz="1600" dirty="0" err="1" smtClean="0">
                <a:latin typeface="Montserrat Medium" pitchFamily="2" charset="0"/>
              </a:rPr>
              <a:t>de_nuke</a:t>
            </a:r>
            <a:r>
              <a:rPr lang="en-CA" sz="1600" dirty="0" smtClean="0">
                <a:latin typeface="Montserrat Medium" pitchFamily="2" charset="0"/>
              </a:rPr>
              <a:t>, 5v5</a:t>
            </a:r>
          </a:p>
        </p:txBody>
      </p:sp>
      <p:sp>
        <p:nvSpPr>
          <p:cNvPr id="14" name="TextBox 13"/>
          <p:cNvSpPr txBox="1"/>
          <p:nvPr/>
        </p:nvSpPr>
        <p:spPr>
          <a:xfrm>
            <a:off x="216452" y="4428401"/>
            <a:ext cx="8460453" cy="1077218"/>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Turns out player updates are chunky:</a:t>
            </a:r>
          </a:p>
          <a:p>
            <a:pPr marL="742950" lvl="1" indent="-285750">
              <a:buFont typeface="Arial" pitchFamily="34" charset="0"/>
              <a:buChar char="•"/>
            </a:pPr>
            <a:r>
              <a:rPr lang="en-CA" sz="1600" dirty="0" smtClean="0">
                <a:latin typeface="Montserrat Medium" pitchFamily="2" charset="0"/>
              </a:rPr>
              <a:t>Contain animation data</a:t>
            </a:r>
          </a:p>
          <a:p>
            <a:pPr marL="742950" lvl="1" indent="-285750">
              <a:buFont typeface="Arial" pitchFamily="34" charset="0"/>
              <a:buChar char="•"/>
            </a:pPr>
            <a:r>
              <a:rPr lang="en-CA" sz="1600" dirty="0" smtClean="0">
                <a:latin typeface="Montserrat Medium" pitchFamily="2" charset="0"/>
              </a:rPr>
              <a:t>Quake/Euler angles – legacy of idTech2</a:t>
            </a:r>
          </a:p>
          <a:p>
            <a:pPr marL="742950" lvl="1" indent="-285750">
              <a:buFont typeface="Arial" pitchFamily="34" charset="0"/>
              <a:buChar char="•"/>
            </a:pPr>
            <a:r>
              <a:rPr lang="en-CA" sz="1600" dirty="0" smtClean="0">
                <a:latin typeface="Montserrat Medium" pitchFamily="2" charset="0"/>
              </a:rPr>
              <a:t>Player </a:t>
            </a:r>
            <a:r>
              <a:rPr lang="en-CA" sz="1600" dirty="0" err="1" smtClean="0">
                <a:latin typeface="Montserrat Medium" pitchFamily="2" charset="0"/>
              </a:rPr>
              <a:t>loadout</a:t>
            </a:r>
            <a:r>
              <a:rPr lang="en-CA" sz="1600" dirty="0" smtClean="0">
                <a:latin typeface="Montserrat Medium" pitchFamily="2" charset="0"/>
              </a:rPr>
              <a:t> etc.</a:t>
            </a:r>
          </a:p>
        </p:txBody>
      </p:sp>
      <p:sp>
        <p:nvSpPr>
          <p:cNvPr id="17" name="TextBox 16"/>
          <p:cNvSpPr txBox="1"/>
          <p:nvPr/>
        </p:nvSpPr>
        <p:spPr>
          <a:xfrm>
            <a:off x="4920201" y="4424010"/>
            <a:ext cx="3684247" cy="1323439"/>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This is while having to add (randomized) origins for transmitted gun/walk sounds as player entity locations maybe withheld</a:t>
            </a:r>
          </a:p>
        </p:txBody>
      </p:sp>
      <p:grpSp>
        <p:nvGrpSpPr>
          <p:cNvPr id="7" name="Group 6"/>
          <p:cNvGrpSpPr/>
          <p:nvPr/>
        </p:nvGrpSpPr>
        <p:grpSpPr>
          <a:xfrm>
            <a:off x="216003" y="2237963"/>
            <a:ext cx="8711085" cy="2050694"/>
            <a:chOff x="216003" y="2237963"/>
            <a:chExt cx="8711085" cy="2050694"/>
          </a:xfrm>
        </p:grpSpPr>
        <p:grpSp>
          <p:nvGrpSpPr>
            <p:cNvPr id="5" name="Group 4"/>
            <p:cNvGrpSpPr/>
            <p:nvPr/>
          </p:nvGrpSpPr>
          <p:grpSpPr>
            <a:xfrm>
              <a:off x="216003" y="2237963"/>
              <a:ext cx="8460453" cy="2050694"/>
              <a:chOff x="216003" y="2237963"/>
              <a:chExt cx="8460453" cy="2050694"/>
            </a:xfrm>
          </p:grpSpPr>
          <p:sp>
            <p:nvSpPr>
              <p:cNvPr id="9" name="TextBox 8"/>
              <p:cNvSpPr txBox="1"/>
              <p:nvPr/>
            </p:nvSpPr>
            <p:spPr>
              <a:xfrm>
                <a:off x="216003" y="2237963"/>
                <a:ext cx="8460453" cy="584775"/>
              </a:xfrm>
              <a:prstGeom prst="rect">
                <a:avLst/>
              </a:prstGeom>
              <a:noFill/>
            </p:spPr>
            <p:txBody>
              <a:bodyPr wrap="square" rtlCol="0">
                <a:spAutoFit/>
              </a:bodyPr>
              <a:lstStyle/>
              <a:p>
                <a:pPr marL="285750" indent="-285750">
                  <a:buFont typeface="Arial" pitchFamily="34" charset="0"/>
                  <a:buChar char="•"/>
                </a:pPr>
                <a:r>
                  <a:rPr lang="en-CA" sz="1600" dirty="0" smtClean="0">
                    <a:latin typeface="Montserrat Medium" pitchFamily="2" charset="0"/>
                  </a:rPr>
                  <a:t>Adjusting for total session length differences (~3 minutes), </a:t>
                </a:r>
                <a:r>
                  <a:rPr lang="en-CA" sz="1600" dirty="0" smtClean="0">
                    <a:solidFill>
                      <a:srgbClr val="FF0000"/>
                    </a:solidFill>
                    <a:latin typeface="Montserrat Medium" pitchFamily="2" charset="0"/>
                  </a:rPr>
                  <a:t>we save bandwidth</a:t>
                </a:r>
                <a:r>
                  <a:rPr lang="en-CA" sz="1600" dirty="0" smtClean="0">
                    <a:latin typeface="Montserrat Medium" pitchFamily="2" charset="0"/>
                  </a:rPr>
                  <a:t> in absolute terms!</a:t>
                </a:r>
              </a:p>
            </p:txBody>
          </p:sp>
          <p:pic>
            <p:nvPicPr>
              <p:cNvPr id="1029" name="Picture 5" descr="E:\Dropbox\AzamBaktashShare\HonestGamingInc\prez\packe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31457"/>
                <a:ext cx="58594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Dropbox\AzamBaktashShare\HonestGamingInc\prez\pack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894429"/>
                <a:ext cx="5848350" cy="7810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595" y="2894429"/>
              <a:ext cx="2569493" cy="135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0897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2601</Words>
  <Application>Microsoft Office PowerPoint</Application>
  <PresentationFormat>On-screen Show (4:3)</PresentationFormat>
  <Paragraphs>260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SauRayTM: A Decisive Blow to Wallhacks! </vt:lpstr>
      <vt:lpstr>What is SauRayTM?</vt:lpstr>
      <vt:lpstr>Prior work</vt:lpstr>
      <vt:lpstr>Issues with prior art</vt:lpstr>
      <vt:lpstr>Our solution</vt:lpstr>
      <vt:lpstr>Not quite...</vt:lpstr>
      <vt:lpstr>(Projection) doubles for viewers too!</vt:lpstr>
      <vt:lpstr>Full details are in our tech brief!</vt:lpstr>
      <vt:lpstr>Fun fact #1: traffic goes down!</vt:lpstr>
      <vt:lpstr>Fun fact #2: we found a bug in CS:GO!</vt:lpstr>
      <vt:lpstr>Cost: (perf. and $$$)</vt:lpstr>
      <vt:lpstr>Netcode architecture: do’s and don’ts!</vt:lpstr>
      <vt:lpstr>We have stuff to show!</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299</cp:revision>
  <dcterms:created xsi:type="dcterms:W3CDTF">2022-10-10T02:32:06Z</dcterms:created>
  <dcterms:modified xsi:type="dcterms:W3CDTF">2022-11-10T21:23:55Z</dcterms:modified>
</cp:coreProperties>
</file>